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comments/comment2.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1"/>
  </p:notesMasterIdLst>
  <p:handoutMasterIdLst>
    <p:handoutMasterId r:id="rId92"/>
  </p:handoutMasterIdLst>
  <p:sldIdLst>
    <p:sldId id="256" r:id="rId2"/>
    <p:sldId id="292" r:id="rId3"/>
    <p:sldId id="397" r:id="rId4"/>
    <p:sldId id="258" r:id="rId5"/>
    <p:sldId id="261" r:id="rId6"/>
    <p:sldId id="395" r:id="rId7"/>
    <p:sldId id="398" r:id="rId8"/>
    <p:sldId id="303" r:id="rId9"/>
    <p:sldId id="277" r:id="rId10"/>
    <p:sldId id="321" r:id="rId11"/>
    <p:sldId id="320" r:id="rId12"/>
    <p:sldId id="259" r:id="rId13"/>
    <p:sldId id="266" r:id="rId14"/>
    <p:sldId id="267" r:id="rId15"/>
    <p:sldId id="268" r:id="rId16"/>
    <p:sldId id="274" r:id="rId17"/>
    <p:sldId id="276" r:id="rId18"/>
    <p:sldId id="278" r:id="rId19"/>
    <p:sldId id="279" r:id="rId20"/>
    <p:sldId id="351" r:id="rId21"/>
    <p:sldId id="293" r:id="rId22"/>
    <p:sldId id="304" r:id="rId23"/>
    <p:sldId id="313" r:id="rId24"/>
    <p:sldId id="314" r:id="rId25"/>
    <p:sldId id="312" r:id="rId26"/>
    <p:sldId id="319" r:id="rId27"/>
    <p:sldId id="316" r:id="rId28"/>
    <p:sldId id="322" r:id="rId29"/>
    <p:sldId id="323" r:id="rId30"/>
    <p:sldId id="324" r:id="rId31"/>
    <p:sldId id="325" r:id="rId32"/>
    <p:sldId id="326" r:id="rId33"/>
    <p:sldId id="327" r:id="rId34"/>
    <p:sldId id="391" r:id="rId35"/>
    <p:sldId id="392" r:id="rId36"/>
    <p:sldId id="328" r:id="rId37"/>
    <p:sldId id="364" r:id="rId38"/>
    <p:sldId id="366" r:id="rId39"/>
    <p:sldId id="354" r:id="rId40"/>
    <p:sldId id="329" r:id="rId41"/>
    <p:sldId id="330" r:id="rId42"/>
    <p:sldId id="368" r:id="rId43"/>
    <p:sldId id="370" r:id="rId44"/>
    <p:sldId id="371" r:id="rId45"/>
    <p:sldId id="372" r:id="rId46"/>
    <p:sldId id="331" r:id="rId47"/>
    <p:sldId id="373" r:id="rId48"/>
    <p:sldId id="379" r:id="rId49"/>
    <p:sldId id="380" r:id="rId50"/>
    <p:sldId id="340" r:id="rId51"/>
    <p:sldId id="381" r:id="rId52"/>
    <p:sldId id="393" r:id="rId53"/>
    <p:sldId id="382" r:id="rId54"/>
    <p:sldId id="394" r:id="rId55"/>
    <p:sldId id="383" r:id="rId56"/>
    <p:sldId id="352" r:id="rId57"/>
    <p:sldId id="333" r:id="rId58"/>
    <p:sldId id="385" r:id="rId59"/>
    <p:sldId id="355" r:id="rId60"/>
    <p:sldId id="386" r:id="rId61"/>
    <p:sldId id="335" r:id="rId62"/>
    <p:sldId id="356" r:id="rId63"/>
    <p:sldId id="336" r:id="rId64"/>
    <p:sldId id="334" r:id="rId65"/>
    <p:sldId id="389" r:id="rId66"/>
    <p:sldId id="388" r:id="rId67"/>
    <p:sldId id="337" r:id="rId68"/>
    <p:sldId id="338" r:id="rId69"/>
    <p:sldId id="339" r:id="rId70"/>
    <p:sldId id="341" r:id="rId71"/>
    <p:sldId id="342" r:id="rId72"/>
    <p:sldId id="343" r:id="rId73"/>
    <p:sldId id="344" r:id="rId74"/>
    <p:sldId id="345" r:id="rId75"/>
    <p:sldId id="346" r:id="rId76"/>
    <p:sldId id="347" r:id="rId77"/>
    <p:sldId id="357" r:id="rId78"/>
    <p:sldId id="358" r:id="rId79"/>
    <p:sldId id="359" r:id="rId80"/>
    <p:sldId id="360" r:id="rId81"/>
    <p:sldId id="361" r:id="rId82"/>
    <p:sldId id="362" r:id="rId83"/>
    <p:sldId id="348" r:id="rId84"/>
    <p:sldId id="332" r:id="rId85"/>
    <p:sldId id="363" r:id="rId86"/>
    <p:sldId id="349" r:id="rId87"/>
    <p:sldId id="396" r:id="rId88"/>
    <p:sldId id="399" r:id="rId89"/>
    <p:sldId id="350" r:id="rId9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i="1" kern="1200">
        <a:solidFill>
          <a:schemeClr val="tx1"/>
        </a:solidFill>
        <a:latin typeface="Helvetica" charset="0"/>
        <a:ea typeface="ＭＳ Ｐゴシック" charset="0"/>
        <a:cs typeface="ＭＳ Ｐゴシック" charset="0"/>
      </a:defRPr>
    </a:lvl1pPr>
    <a:lvl2pPr marL="457200" algn="ctr" rtl="0" eaLnBrk="0" fontAlgn="base" hangingPunct="0">
      <a:spcBef>
        <a:spcPct val="0"/>
      </a:spcBef>
      <a:spcAft>
        <a:spcPct val="0"/>
      </a:spcAft>
      <a:defRPr sz="2400" i="1" kern="1200">
        <a:solidFill>
          <a:schemeClr val="tx1"/>
        </a:solidFill>
        <a:latin typeface="Helvetica" charset="0"/>
        <a:ea typeface="ＭＳ Ｐゴシック" charset="0"/>
        <a:cs typeface="ＭＳ Ｐゴシック" charset="0"/>
      </a:defRPr>
    </a:lvl2pPr>
    <a:lvl3pPr marL="914400" algn="ctr" rtl="0" eaLnBrk="0" fontAlgn="base" hangingPunct="0">
      <a:spcBef>
        <a:spcPct val="0"/>
      </a:spcBef>
      <a:spcAft>
        <a:spcPct val="0"/>
      </a:spcAft>
      <a:defRPr sz="2400" i="1" kern="1200">
        <a:solidFill>
          <a:schemeClr val="tx1"/>
        </a:solidFill>
        <a:latin typeface="Helvetica" charset="0"/>
        <a:ea typeface="ＭＳ Ｐゴシック" charset="0"/>
        <a:cs typeface="ＭＳ Ｐゴシック" charset="0"/>
      </a:defRPr>
    </a:lvl3pPr>
    <a:lvl4pPr marL="1371600" algn="ctr" rtl="0" eaLnBrk="0" fontAlgn="base" hangingPunct="0">
      <a:spcBef>
        <a:spcPct val="0"/>
      </a:spcBef>
      <a:spcAft>
        <a:spcPct val="0"/>
      </a:spcAft>
      <a:defRPr sz="2400" i="1" kern="1200">
        <a:solidFill>
          <a:schemeClr val="tx1"/>
        </a:solidFill>
        <a:latin typeface="Helvetica" charset="0"/>
        <a:ea typeface="ＭＳ Ｐゴシック" charset="0"/>
        <a:cs typeface="ＭＳ Ｐゴシック" charset="0"/>
      </a:defRPr>
    </a:lvl4pPr>
    <a:lvl5pPr marL="1828800" algn="ctr" rtl="0" eaLnBrk="0" fontAlgn="base" hangingPunct="0">
      <a:spcBef>
        <a:spcPct val="0"/>
      </a:spcBef>
      <a:spcAft>
        <a:spcPct val="0"/>
      </a:spcAft>
      <a:defRPr sz="2400" i="1" kern="1200">
        <a:solidFill>
          <a:schemeClr val="tx1"/>
        </a:solidFill>
        <a:latin typeface="Helvetic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Helvetic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Helvetic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Helvetic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Helvetica"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deterlin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hidden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4400"/>
    <a:srgbClr val="C00000"/>
    <a:srgbClr val="92CAFA"/>
    <a:srgbClr val="009670"/>
    <a:srgbClr val="01957B"/>
    <a:srgbClr val="FC0128"/>
    <a:srgbClr val="FDC0E5"/>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072" y="-10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85" d="100"/>
        <a:sy n="85" d="100"/>
      </p:scale>
      <p:origin x="0" y="11328"/>
    </p:cViewPr>
  </p:sorterViewPr>
  <p:notesViewPr>
    <p:cSldViewPr snapToGrid="0">
      <p:cViewPr varScale="1">
        <p:scale>
          <a:sx n="124" d="100"/>
          <a:sy n="124" d="100"/>
        </p:scale>
        <p:origin x="-30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commentAuthors" Target="commentAuthors.xml"/><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08T10:58:29.632" idx="1">
    <p:pos x="10" y="10"/>
    <p:text>Pass over this slide but tell people you'll send them the slides so they can see more examples and tools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5-08T10:59:17.919" idx="2">
    <p:pos x="5372" y="210"/>
    <p:text>Pick 1 or 2 things to describe and you MIGHT finish on time!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9850" y="92075"/>
            <a:ext cx="15319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l">
              <a:defRPr/>
            </a:pPr>
            <a:r>
              <a:rPr lang="en-US" sz="1400">
                <a:effectLst>
                  <a:outerShdw blurRad="38100" dist="38100" dir="2700000" algn="tl">
                    <a:srgbClr val="DDDDDD"/>
                  </a:outerShdw>
                </a:effectLst>
                <a:cs typeface="+mn-cs"/>
              </a:rPr>
              <a:t>Shyness Institute</a:t>
            </a:r>
          </a:p>
        </p:txBody>
      </p:sp>
      <p:sp>
        <p:nvSpPr>
          <p:cNvPr id="3075" name="Rectangle 3"/>
          <p:cNvSpPr>
            <a:spLocks noChangeArrowheads="1"/>
          </p:cNvSpPr>
          <p:nvPr/>
        </p:nvSpPr>
        <p:spPr bwMode="auto">
          <a:xfrm>
            <a:off x="69850" y="8750300"/>
            <a:ext cx="7715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l">
              <a:defRPr/>
            </a:pPr>
            <a:fld id="{AA6523C4-045E-324F-A00F-22569F11C75D}" type="datetime1">
              <a:rPr lang="en-US" sz="1400">
                <a:effectLst>
                  <a:outerShdw blurRad="38100" dist="38100" dir="2700000" algn="tl">
                    <a:srgbClr val="DDDDDD"/>
                  </a:outerShdw>
                </a:effectLst>
                <a:cs typeface="+mn-cs"/>
              </a:rPr>
              <a:pPr algn="l">
                <a:defRPr/>
              </a:pPr>
              <a:t>5/9/14</a:t>
            </a:fld>
            <a:endParaRPr lang="en-US" sz="1400">
              <a:effectLst>
                <a:outerShdw blurRad="38100" dist="38100" dir="2700000" algn="tl">
                  <a:srgbClr val="DDDDDD"/>
                </a:outerShdw>
              </a:effectLst>
              <a:cs typeface="+mn-cs"/>
            </a:endParaRPr>
          </a:p>
        </p:txBody>
      </p:sp>
      <p:sp>
        <p:nvSpPr>
          <p:cNvPr id="3076" name="Rectangle 4"/>
          <p:cNvSpPr>
            <a:spLocks noChangeArrowheads="1"/>
          </p:cNvSpPr>
          <p:nvPr/>
        </p:nvSpPr>
        <p:spPr bwMode="auto">
          <a:xfrm>
            <a:off x="6391275" y="8750300"/>
            <a:ext cx="396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defRPr/>
            </a:pPr>
            <a:fld id="{955EDACB-C58A-674F-9DF3-F983726A7F3A}" type="slidenum">
              <a:rPr lang="en-US" sz="1400">
                <a:effectLst>
                  <a:outerShdw blurRad="38100" dist="38100" dir="2700000" algn="tl">
                    <a:srgbClr val="DDDDDD"/>
                  </a:outerShdw>
                </a:effectLst>
                <a:cs typeface="+mn-cs"/>
              </a:rPr>
              <a:pPr algn="r">
                <a:defRPr/>
              </a:pPr>
              <a:t>‹#›</a:t>
            </a:fld>
            <a:endParaRPr lang="en-US" sz="1400">
              <a:effectLst>
                <a:outerShdw blurRad="38100" dist="38100" dir="2700000" algn="tl">
                  <a:srgbClr val="DDDDDD"/>
                </a:outerShdw>
              </a:effectLst>
              <a:cs typeface="+mn-cs"/>
            </a:endParaRPr>
          </a:p>
        </p:txBody>
      </p:sp>
    </p:spTree>
    <p:extLst>
      <p:ext uri="{BB962C8B-B14F-4D97-AF65-F5344CB8AC3E}">
        <p14:creationId xmlns:p14="http://schemas.microsoft.com/office/powerpoint/2010/main" val="29941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9850" y="92075"/>
            <a:ext cx="143351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l">
              <a:defRPr/>
            </a:pPr>
            <a:r>
              <a:rPr lang="en-US" sz="1400">
                <a:effectLst>
                  <a:outerShdw blurRad="38100" dist="38100" dir="2700000" algn="tl">
                    <a:srgbClr val="DDDDDD"/>
                  </a:outerShdw>
                </a:effectLst>
                <a:cs typeface="+mn-cs"/>
              </a:rPr>
              <a:t>Pliant Research</a:t>
            </a:r>
          </a:p>
        </p:txBody>
      </p:sp>
      <p:sp>
        <p:nvSpPr>
          <p:cNvPr id="2053" name="Rectangle 5"/>
          <p:cNvSpPr>
            <a:spLocks noChangeArrowheads="1"/>
          </p:cNvSpPr>
          <p:nvPr/>
        </p:nvSpPr>
        <p:spPr bwMode="auto">
          <a:xfrm>
            <a:off x="69850" y="8750300"/>
            <a:ext cx="7747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l">
              <a:defRPr/>
            </a:pPr>
            <a:fld id="{9AFE66CD-C525-B842-B2C8-C4AECB873B31}" type="datetime1">
              <a:rPr lang="en-US" sz="1400">
                <a:effectLst>
                  <a:outerShdw blurRad="38100" dist="38100" dir="2700000" algn="tl">
                    <a:srgbClr val="DDDDDD"/>
                  </a:outerShdw>
                </a:effectLst>
                <a:cs typeface="+mn-cs"/>
              </a:rPr>
              <a:pPr algn="l">
                <a:defRPr/>
              </a:pPr>
              <a:t>5/9/14</a:t>
            </a:fld>
            <a:endParaRPr lang="en-US" sz="1400">
              <a:effectLst>
                <a:outerShdw blurRad="38100" dist="38100" dir="2700000" algn="tl">
                  <a:srgbClr val="DDDDDD"/>
                </a:outerShdw>
              </a:effectLst>
              <a:cs typeface="+mn-cs"/>
            </a:endParaRPr>
          </a:p>
        </p:txBody>
      </p:sp>
      <p:sp>
        <p:nvSpPr>
          <p:cNvPr id="2054" name="Rectangle 6"/>
          <p:cNvSpPr>
            <a:spLocks noChangeArrowheads="1"/>
          </p:cNvSpPr>
          <p:nvPr/>
        </p:nvSpPr>
        <p:spPr bwMode="auto">
          <a:xfrm>
            <a:off x="6391275" y="8750300"/>
            <a:ext cx="396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defRPr/>
            </a:pPr>
            <a:fld id="{37528065-9844-D749-B8C3-48530ECB5672}" type="slidenum">
              <a:rPr lang="en-US" sz="1400">
                <a:effectLst>
                  <a:outerShdw blurRad="38100" dist="38100" dir="2700000" algn="tl">
                    <a:srgbClr val="DDDDDD"/>
                  </a:outerShdw>
                </a:effectLst>
                <a:cs typeface="+mn-cs"/>
              </a:rPr>
              <a:pPr algn="r">
                <a:defRPr/>
              </a:pPr>
              <a:t>‹#›</a:t>
            </a:fld>
            <a:endParaRPr lang="en-US" sz="1400">
              <a:effectLst>
                <a:outerShdw blurRad="38100" dist="38100" dir="2700000" algn="tl">
                  <a:srgbClr val="DDDDDD"/>
                </a:outerShdw>
              </a:effectLst>
              <a:cs typeface="+mn-cs"/>
            </a:endParaRPr>
          </a:p>
        </p:txBody>
      </p:sp>
    </p:spTree>
    <p:extLst>
      <p:ext uri="{BB962C8B-B14F-4D97-AF65-F5344CB8AC3E}">
        <p14:creationId xmlns:p14="http://schemas.microsoft.com/office/powerpoint/2010/main" val="1767499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Helvetica"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Helvetica"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Helvetica"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Helvetic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0938" y="692150"/>
            <a:ext cx="4556125" cy="34163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mtClean="0">
                <a:latin typeface="Calibri" charset="0"/>
                <a:cs typeface="+mn-cs"/>
              </a:rPr>
              <a:t>Lynne</a:t>
            </a:r>
          </a:p>
          <a:p>
            <a:pPr>
              <a:defRPr/>
            </a:pPr>
            <a:endParaRPr lang="en-US" smtClean="0">
              <a:latin typeface="Calibri" charset="0"/>
              <a:cs typeface="+mn-cs"/>
            </a:endParaRPr>
          </a:p>
          <a:p>
            <a:pPr>
              <a:spcAft>
                <a:spcPts val="900"/>
              </a:spcAft>
              <a:defRPr/>
            </a:pPr>
            <a:r>
              <a:rPr lang="en-US" smtClean="0">
                <a:latin typeface="Times New Roman" charset="0"/>
                <a:cs typeface="+mn-cs"/>
              </a:rPr>
              <a:t>Putting it all together: We accept our fear and act in the face of it. We accept ourselves and others, with all our imperfections, extending to both ourselves</a:t>
            </a:r>
          </a:p>
          <a:p>
            <a:pPr>
              <a:spcAft>
                <a:spcPts val="900"/>
              </a:spcAft>
              <a:defRPr/>
            </a:pPr>
            <a:r>
              <a:rPr lang="en-US" smtClean="0">
                <a:latin typeface="Times New Roman" charset="0"/>
                <a:cs typeface="+mn-cs"/>
              </a:rPr>
              <a:t>and others compassion and forgiveness and a willingness to continue to engage in conversation until we understand each other better and can help each other be </a:t>
            </a:r>
          </a:p>
          <a:p>
            <a:pPr>
              <a:spcAft>
                <a:spcPts val="900"/>
              </a:spcAft>
              <a:defRPr/>
            </a:pPr>
            <a:r>
              <a:rPr lang="en-US" smtClean="0">
                <a:latin typeface="Times New Roman" charset="0"/>
                <a:cs typeface="+mn-cs"/>
              </a:rPr>
              <a:t>the best that we can be as we work together.(do good work together?)</a:t>
            </a:r>
          </a:p>
          <a:p>
            <a:pPr>
              <a:defRPr/>
            </a:pPr>
            <a:endParaRPr lang="en-US" smtClean="0">
              <a:latin typeface="Calibri" charset="0"/>
              <a:cs typeface="+mn-cs"/>
            </a:endParaRPr>
          </a:p>
        </p:txBody>
      </p:sp>
      <p:sp>
        <p:nvSpPr>
          <p:cNvPr id="77828" name="Slide Number Placeholder 3"/>
          <p:cNvSpPr>
            <a:spLocks noGrp="1"/>
          </p:cNvSpPr>
          <p:nvPr>
            <p:ph type="sldNum" sz="quarter" idx="4294967295"/>
          </p:nvPr>
        </p:nvSpPr>
        <p:spPr bwMode="auto">
          <a:xfrm>
            <a:off x="3884613"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A58F5801-272C-6B48-8991-E5EFEC0C701F}" type="slidenum">
              <a:rPr lang="en-US" sz="1200" smtClean="0">
                <a:effectLst>
                  <a:outerShdw blurRad="38100" dist="38100" dir="2700000" algn="tl">
                    <a:srgbClr val="000000">
                      <a:alpha val="43137"/>
                    </a:srgbClr>
                  </a:outerShdw>
                </a:effectLst>
                <a:latin typeface="Calibri" charset="0"/>
              </a:rPr>
              <a:pPr eaLnBrk="1" hangingPunct="1">
                <a:defRPr/>
              </a:pPr>
              <a:t>10</a:t>
            </a:fld>
            <a:endParaRPr lang="en-US" sz="1200" smtClean="0">
              <a:effectLst>
                <a:outerShdw blurRad="38100" dist="38100" dir="2700000" algn="tl">
                  <a:srgbClr val="000000">
                    <a:alpha val="43137"/>
                  </a:srgbClr>
                </a:outerShdw>
              </a:effectLst>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mtClean="0">
                <a:cs typeface="+mn-cs"/>
              </a:rPr>
              <a:t>Blaming Self and Others, Impact on Empathy; N=140  </a:t>
            </a:r>
          </a:p>
          <a:p>
            <a:pPr>
              <a:defRPr/>
            </a:pPr>
            <a:r>
              <a:rPr lang="en-US" smtClean="0">
                <a:cs typeface="+mn-cs"/>
              </a:rPr>
              <a:t>Self-blame, other-blame, shyness and private self-consciousness were used to predict empathy as measured by the perspective-taking and empathic concern scales of the Interpersonal Reactivity Index  (Davis, 1983) .</a:t>
            </a:r>
          </a:p>
          <a:p>
            <a:pPr>
              <a:defRPr/>
            </a:pPr>
            <a:r>
              <a:rPr lang="en-US" smtClean="0">
                <a:cs typeface="+mn-cs"/>
              </a:rPr>
              <a:t>Perspective-taking is "the tendency to spontaneously adopt the psychological point of view of others..." p. 113 and has been associated with adaptive interpersonal functioning.</a:t>
            </a:r>
          </a:p>
          <a:p>
            <a:pPr>
              <a:defRPr/>
            </a:pPr>
            <a:r>
              <a:rPr lang="en-US" smtClean="0">
                <a:cs typeface="+mn-cs"/>
              </a:rPr>
              <a:t>Empathic concern "assesses 'other-oriented' feelings of sympathy and concern for unfortunate others..." p. 114 </a:t>
            </a:r>
          </a:p>
          <a:p>
            <a:pPr>
              <a:defRPr/>
            </a:pPr>
            <a:r>
              <a:rPr lang="en-US" smtClean="0">
                <a:cs typeface="+mn-cs"/>
              </a:rPr>
              <a:t>Blaming others was the only significant negative predictor of perspective taking t (2, 137) = 2.79, p. &lt; .01; and empathic concern t (2, 137) = 4.29, p. &lt; .0001.</a:t>
            </a:r>
          </a:p>
          <a:p>
            <a:pPr>
              <a:defRPr/>
            </a:pPr>
            <a:r>
              <a:rPr lang="en-US" smtClean="0">
                <a:cs typeface="+mn-cs"/>
              </a:rPr>
              <a:t>You'll notice that blaming the other also reduces social anxiety, but it appears to have negative consequences.  There is a growing literature on the emotional consequences of blaming others, including physical as well as emotional madajustment.  Other blaming may interfere with planful problem solving, accepting responsibility, and positive reappraisals. Howard Tennen and Glenn Affleck have an extensive review in psych bulletin in 1990.</a:t>
            </a:r>
          </a:p>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ln/>
        </p:spPr>
        <p:txBody>
          <a:bodyPr/>
          <a:lstStyle/>
          <a:p>
            <a:pPr lvl="1">
              <a:spcBef>
                <a:spcPct val="20000"/>
              </a:spcBef>
              <a:defRPr/>
            </a:pPr>
            <a:r>
              <a:rPr lang="en-US" sz="2000" smtClean="0">
                <a:solidFill>
                  <a:srgbClr val="DADADA"/>
                </a:solidFill>
                <a:effectLst>
                  <a:outerShdw blurRad="38100" dist="38100" dir="2700000" algn="tl">
                    <a:srgbClr val="DDDDDD"/>
                  </a:outerShdw>
                </a:effectLst>
              </a:rPr>
              <a:t>Social fitness is analogous to physical fitness - we must work out to be in decent social shape.  Few world class social athletes - most of us can work out in different activites to be competent and enjoy social well-being.</a:t>
            </a:r>
          </a:p>
          <a:p>
            <a:pPr lvl="1">
              <a:spcBef>
                <a:spcPct val="20000"/>
              </a:spcBef>
              <a:defRPr/>
            </a:pPr>
            <a:r>
              <a:rPr lang="en-US" sz="2000" smtClean="0">
                <a:solidFill>
                  <a:srgbClr val="DADADA"/>
                </a:solidFill>
                <a:effectLst>
                  <a:outerShdw blurRad="38100" dist="38100" dir="2700000" algn="tl">
                    <a:srgbClr val="DDDDDD"/>
                  </a:outerShdw>
                </a:effectLst>
              </a:rPr>
              <a:t>FEELINGS CHANGE as risks taken and thinking is challenged IN THE MOMENT - NOT INSIGHT, but TRANSFORMATION</a:t>
            </a:r>
          </a:p>
          <a:p>
            <a:pPr lvl="1">
              <a:spcBef>
                <a:spcPct val="20000"/>
              </a:spcBef>
              <a:defRPr/>
            </a:pPr>
            <a:r>
              <a:rPr lang="en-US" sz="2000" smtClean="0">
                <a:solidFill>
                  <a:srgbClr val="DADADA"/>
                </a:solidFill>
                <a:effectLst>
                  <a:outerShdw blurRad="38100" dist="38100" dir="2700000" algn="tl">
                    <a:srgbClr val="DDDDDD"/>
                  </a:outerShdw>
                </a:effectLst>
              </a:rPr>
              <a:t>self-change from critical to neutral; other - change from threatening to benign or less powerful, no-blame attribution style - empathy and accurate perspective taking</a:t>
            </a:r>
          </a:p>
        </p:txBody>
      </p:sp>
      <p:sp>
        <p:nvSpPr>
          <p:cNvPr id="819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a:xfrm>
            <a:off x="0" y="4191000"/>
            <a:ext cx="6629400" cy="4191000"/>
          </a:xfrm>
        </p:spPr>
        <p:txBody>
          <a:bodyPr/>
          <a:lstStyle/>
          <a:p>
            <a:pPr>
              <a:defRPr/>
            </a:pPr>
            <a:r>
              <a:rPr lang="en-US" smtClean="0">
                <a:cs typeface="+mn-cs"/>
              </a:rPr>
              <a:t>We analyzed data from our clinic sample to see how shame related to anger and negative behavior, and to see how blaming others might be operating in shy clients.</a:t>
            </a:r>
          </a:p>
          <a:p>
            <a:pPr>
              <a:defRPr/>
            </a:pPr>
            <a:r>
              <a:rPr lang="en-US" smtClean="0">
                <a:cs typeface="+mn-cs"/>
              </a:rPr>
              <a:t>Shame was a significant predictor of MCMI scores on self-defeating behavior (N = 82) and passive aggression (N = 76).</a:t>
            </a:r>
          </a:p>
          <a:p>
            <a:pPr>
              <a:defRPr/>
            </a:pPr>
            <a:r>
              <a:rPr lang="en-US" smtClean="0">
                <a:cs typeface="+mn-cs"/>
              </a:rPr>
              <a:t>Shame was correlated with resentment and antisocial attitudes as measured by the MMPI (N = 84)</a:t>
            </a:r>
          </a:p>
          <a:p>
            <a:pPr>
              <a:defRPr/>
            </a:pPr>
            <a:r>
              <a:rPr lang="en-US" smtClean="0">
                <a:cs typeface="+mn-cs"/>
              </a:rPr>
              <a:t>Those diagnosed with Avoidant Personality Disorder were more shame-prone and more likely to externalize blame than other Shyness Clinic patients (N = 91).</a:t>
            </a:r>
            <a:endParaRPr lang="en-US" smtClean="0">
              <a:latin typeface="Palatino" charset="0"/>
              <a:cs typeface="Times" charset="0"/>
            </a:endParaRPr>
          </a:p>
          <a:p>
            <a:pPr>
              <a:defRPr/>
            </a:pPr>
            <a:r>
              <a:rPr lang="en-US" smtClean="0">
                <a:latin typeface="Arial" charset="0"/>
                <a:cs typeface="Times" charset="0"/>
              </a:rPr>
              <a:t>Other-blame was measured by the Paranoia Scale (</a:t>
            </a:r>
            <a:r>
              <a:rPr lang="en-US" i="1" smtClean="0">
                <a:latin typeface="Arial" charset="0"/>
                <a:cs typeface="Times" charset="0"/>
              </a:rPr>
              <a:t>Pa</a:t>
            </a:r>
            <a:r>
              <a:rPr lang="en-US" smtClean="0">
                <a:latin typeface="Arial" charset="0"/>
                <a:cs typeface="Times" charset="0"/>
              </a:rPr>
              <a:t>) of the Minnesota Multiphasic Personality Inventory (MMPI). The presence of anger was assessed using three MMPI scales: Psychopathic Deviance (</a:t>
            </a:r>
            <a:r>
              <a:rPr lang="en-US" i="1" smtClean="0">
                <a:latin typeface="Arial" charset="0"/>
                <a:cs typeface="Times" charset="0"/>
              </a:rPr>
              <a:t>Pd</a:t>
            </a:r>
            <a:r>
              <a:rPr lang="en-US" smtClean="0">
                <a:latin typeface="Arial" charset="0"/>
                <a:cs typeface="Times" charset="0"/>
              </a:rPr>
              <a:t>) for resentment, Anger (ANGER) and Overcontrolled Hostility (O-H).  These were correlated with scores on two shame scales, the Personal Feelings Questionnaire (PFQ) and the Test of Self-Conscious Affect (TOSCA). Scores on blame, shame and anger were then used to predict the degree of elevation on four Millon Clinical Multiaxial Inventory Scales: Social Avoidance, Self-abasement, Self-defeating Behavior and Passive-Aggressiveness. Shame was a significant predictor of elevated scores on the</a:t>
            </a:r>
            <a:r>
              <a:rPr lang="en-US" b="1" smtClean="0">
                <a:latin typeface="Arial" charset="0"/>
                <a:cs typeface="Times" charset="0"/>
              </a:rPr>
              <a:t> </a:t>
            </a:r>
            <a:r>
              <a:rPr lang="en-US" smtClean="0">
                <a:latin typeface="Arial" charset="0"/>
                <a:cs typeface="Times" charset="0"/>
              </a:rPr>
              <a:t>Social Avoidance, Self-abasement, Self-defeating Behavior and Passive-Aggressiveness scales.  Resentment was a significant predictor of Self-Abasement, and ANGER was a significant predictor of passive aggression.  Suppressed hostility was a significant negative predictor of Self-Abasement. Those diagnosed with Avoidant Personality Disorder scored significantly higher than the rest of the sample in other-blaming and shame.</a:t>
            </a:r>
          </a:p>
          <a:p>
            <a:pPr>
              <a:defRPr/>
            </a:pPr>
            <a:endParaRPr lang="en-US" smtClean="0">
              <a:latin typeface="Palatino" charset="0"/>
              <a:cs typeface="Times" charset="0"/>
            </a:endParaRPr>
          </a:p>
          <a:p>
            <a:pPr>
              <a:defRPr/>
            </a:pPr>
            <a:endParaRPr lang="en-US" smtClean="0">
              <a:cs typeface="+mn-cs"/>
            </a:endParaRPr>
          </a:p>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pPr>
              <a:defRPr/>
            </a:pPr>
            <a:r>
              <a:rPr lang="en-US" smtClean="0">
                <a:cs typeface="+mn-cs"/>
              </a:rPr>
              <a:t>We also found that shame and suppressed anger were higher in shy vs. non-shy Stanford students.</a:t>
            </a:r>
          </a:p>
          <a:p>
            <a:pPr>
              <a:defRPr/>
            </a:pPr>
            <a:endParaRPr lang="en-US" smtClean="0">
              <a:cs typeface="+mn-cs"/>
            </a:endParaRPr>
          </a:p>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p:txBody>
          <a:bodyPr/>
          <a:lstStyle/>
          <a:p>
            <a:pPr lvl="1">
              <a:defRPr/>
            </a:pPr>
            <a:r>
              <a:rPr lang="en-US" smtClean="0"/>
              <a:t>Items from EOS, estimations of others scale (AT</a:t>
            </a:r>
            <a:r>
              <a:rPr lang="ja-JP" altLang="en-US" smtClean="0">
                <a:latin typeface="Arial"/>
              </a:rPr>
              <a:t>’</a:t>
            </a:r>
            <a:r>
              <a:rPr lang="en-US" smtClean="0"/>
              <a:t>s about others)</a:t>
            </a:r>
          </a:p>
          <a:p>
            <a:pPr lvl="1">
              <a:defRPr/>
            </a:pPr>
            <a:r>
              <a:rPr lang="en-US" smtClean="0"/>
              <a:t>To what extent do you relate to each of these statements?</a:t>
            </a:r>
          </a:p>
          <a:p>
            <a:pPr lvl="1">
              <a:defRPr/>
            </a:pPr>
            <a:r>
              <a:rPr lang="en-US" smtClean="0"/>
              <a:t>Please make a rating on a 7 point scale from 1 (not at all) to 7 (very much).</a:t>
            </a:r>
          </a:p>
          <a:p>
            <a:pPr>
              <a:defRPr/>
            </a:pPr>
            <a:r>
              <a:rPr lang="en-US" sz="800" smtClean="0">
                <a:cs typeface="+mn-cs"/>
              </a:rPr>
              <a:t>         Shy         Non-shy</a:t>
            </a:r>
          </a:p>
          <a:p>
            <a:pPr>
              <a:defRPr/>
            </a:pPr>
            <a:r>
              <a:rPr lang="en-US" sz="800" smtClean="0">
                <a:cs typeface="+mn-cs"/>
              </a:rPr>
              <a:t>N=	15	27</a:t>
            </a:r>
          </a:p>
          <a:p>
            <a:pPr>
              <a:defRPr/>
            </a:pPr>
            <a:r>
              <a:rPr lang="en-US" sz="800" smtClean="0">
                <a:cs typeface="+mn-cs"/>
              </a:rPr>
              <a:t>3.6	2.5	 1.  ___People do not care about me. </a:t>
            </a:r>
          </a:p>
          <a:p>
            <a:pPr>
              <a:defRPr/>
            </a:pPr>
            <a:r>
              <a:rPr lang="en-US" sz="800" smtClean="0">
                <a:cs typeface="+mn-cs"/>
              </a:rPr>
              <a:t>3.0	2.2	 2.  x__When people see my discomfort they feel superior.</a:t>
            </a:r>
          </a:p>
          <a:p>
            <a:pPr>
              <a:defRPr/>
            </a:pPr>
            <a:r>
              <a:rPr lang="en-US" sz="800" smtClean="0">
                <a:cs typeface="+mn-cs"/>
              </a:rPr>
              <a:t>3.2	2.2	 3.  x__People do not identify with me when I am uncomfortable</a:t>
            </a:r>
          </a:p>
          <a:p>
            <a:pPr>
              <a:defRPr/>
            </a:pPr>
            <a:r>
              <a:rPr lang="en-US" sz="800" smtClean="0">
                <a:cs typeface="+mn-cs"/>
              </a:rPr>
              <a:t>3.5	2.3	 4.  x__People will be rejecting and hurtful if I let them close to me.</a:t>
            </a:r>
          </a:p>
          <a:p>
            <a:pPr>
              <a:defRPr/>
            </a:pPr>
            <a:r>
              <a:rPr lang="en-US" sz="800" smtClean="0">
                <a:cs typeface="+mn-cs"/>
              </a:rPr>
              <a:t>3.3	1.6	 5.  X__People do not relate to my problems.  </a:t>
            </a:r>
          </a:p>
          <a:p>
            <a:pPr>
              <a:defRPr/>
            </a:pPr>
            <a:r>
              <a:rPr lang="en-US" sz="800" smtClean="0">
                <a:cs typeface="+mn-cs"/>
              </a:rPr>
              <a:t>3.9	2.4	 6.  X__If I'm not watchful and careful, people will take advantage 			of me.  </a:t>
            </a:r>
          </a:p>
          <a:p>
            <a:pPr>
              <a:defRPr/>
            </a:pPr>
            <a:r>
              <a:rPr lang="en-US" sz="800" smtClean="0">
                <a:cs typeface="+mn-cs"/>
              </a:rPr>
              <a:t>4.6	2.1	 7.  X__I must not let people know too much about me because 			they will misuse the information.</a:t>
            </a:r>
          </a:p>
          <a:p>
            <a:pPr>
              <a:defRPr/>
            </a:pPr>
            <a:r>
              <a:rPr lang="en-US" sz="800" smtClean="0">
                <a:cs typeface="+mn-cs"/>
              </a:rPr>
              <a:t>3.5	1.5	 8.  X__People are more powerful than I am and will take 				advantage of me.  </a:t>
            </a:r>
          </a:p>
          <a:p>
            <a:pPr>
              <a:defRPr/>
            </a:pPr>
            <a:r>
              <a:rPr lang="en-US" sz="800" smtClean="0">
                <a:cs typeface="+mn-cs"/>
              </a:rPr>
              <a:t>3.2	1.8	 9.  X_  If people see my discomfort they will feel contempt for me.  </a:t>
            </a:r>
          </a:p>
          <a:p>
            <a:pPr>
              <a:defRPr/>
            </a:pPr>
            <a:r>
              <a:rPr lang="en-US" sz="800" smtClean="0">
                <a:cs typeface="+mn-cs"/>
              </a:rPr>
              <a:t>3.0	2.1	10.  x__People are indifferent to my feelings and don't want to 			know about me.</a:t>
            </a:r>
          </a:p>
          <a:p>
            <a:pPr>
              <a:defRPr/>
            </a:pPr>
            <a:r>
              <a:rPr lang="en-US" sz="800" smtClean="0">
                <a:cs typeface="+mn-cs"/>
              </a:rPr>
              <a:t>2.9	1.7	11.  X__People will make fun of me and ridicule me. </a:t>
            </a:r>
          </a:p>
          <a:p>
            <a:pPr>
              <a:defRPr/>
            </a:pPr>
            <a:r>
              <a:rPr lang="en-US" sz="800" smtClean="0">
                <a:cs typeface="+mn-cs"/>
              </a:rPr>
              <a:t>2.8	1.9	12.  ___If I let people know too much about me they will say 				hurtful things to me, or talk about me behind 			my back to others.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p:txBody>
          <a:bodyPr/>
          <a:lstStyle/>
          <a:p>
            <a:pPr>
              <a:defRPr/>
            </a:pPr>
            <a:r>
              <a:rPr lang="en-US" smtClean="0">
                <a:cs typeface="+mn-cs"/>
              </a:rPr>
              <a:t>SHY</a:t>
            </a:r>
          </a:p>
          <a:p>
            <a:pPr>
              <a:defRPr/>
            </a:pPr>
            <a:r>
              <a:rPr lang="en-US" smtClean="0">
                <a:cs typeface="+mn-cs"/>
              </a:rPr>
              <a:t>Students  Clinic patients</a:t>
            </a:r>
          </a:p>
          <a:p>
            <a:pPr>
              <a:defRPr/>
            </a:pPr>
            <a:r>
              <a:rPr lang="en-US" smtClean="0">
                <a:cs typeface="+mn-cs"/>
              </a:rPr>
              <a:t>	N=15	N=8</a:t>
            </a:r>
          </a:p>
          <a:p>
            <a:pPr>
              <a:defRPr/>
            </a:pPr>
            <a:r>
              <a:rPr lang="en-US" smtClean="0">
                <a:cs typeface="+mn-cs"/>
              </a:rPr>
              <a:t>	3.0	3.1	2.  x_When people see my 			discomfort they feel superior.</a:t>
            </a:r>
          </a:p>
          <a:p>
            <a:pPr>
              <a:defRPr/>
            </a:pPr>
            <a:r>
              <a:rPr lang="en-US" smtClean="0">
                <a:cs typeface="+mn-cs"/>
              </a:rPr>
              <a:t>	3.9	3.1	6.  X_If I'm not watchful and 			careful, people will take 				advantage of me.  </a:t>
            </a:r>
          </a:p>
          <a:p>
            <a:pPr>
              <a:defRPr/>
            </a:pPr>
            <a:r>
              <a:rPr lang="en-US" smtClean="0">
                <a:cs typeface="+mn-cs"/>
              </a:rPr>
              <a:t>	3.2	3.6	9.  X_If people see my 				discomfort they will feel 				contempt for me.  </a:t>
            </a:r>
          </a:p>
          <a:p>
            <a:pPr>
              <a:defRPr/>
            </a:pPr>
            <a:r>
              <a:rPr lang="en-US" smtClean="0">
                <a:cs typeface="+mn-cs"/>
              </a:rPr>
              <a:t>	3.0	3.7	10. x_People are indifferent to 			my feelings and don't 				want to know about me.</a:t>
            </a:r>
          </a:p>
          <a:p>
            <a:pPr>
              <a:defRPr/>
            </a:pPr>
            <a:r>
              <a:rPr lang="en-US" smtClean="0">
                <a:cs typeface="+mn-cs"/>
              </a:rPr>
              <a:t>	2.9	3.7	11. X_People will make fun of 			me and ridicule 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a:defRPr/>
            </a:pPr>
            <a:r>
              <a:rPr lang="en-US" dirty="0" smtClean="0"/>
              <a:t>Gilbert, P. (2010). </a:t>
            </a:r>
            <a:r>
              <a:rPr lang="en-US" i="1" dirty="0" smtClean="0"/>
              <a:t>Compassion Focused Therapy</a:t>
            </a:r>
            <a:r>
              <a:rPr lang="en-US" dirty="0" smtClean="0"/>
              <a:t>. London: </a:t>
            </a:r>
            <a:r>
              <a:rPr lang="en-US" dirty="0" err="1" smtClean="0"/>
              <a:t>Routledge</a:t>
            </a:r>
            <a:r>
              <a:rPr lang="en-US" dirty="0" smtClean="0"/>
              <a:t>.</a:t>
            </a:r>
          </a:p>
          <a:p>
            <a:pPr>
              <a:defRPr/>
            </a:pPr>
            <a:r>
              <a:rPr lang="en-US" dirty="0" smtClean="0"/>
              <a:t>Gilbert, P. (2007). Overcoming depression: Talks with your therapist. London: Robinson</a:t>
            </a:r>
          </a:p>
          <a:p>
            <a:pPr>
              <a:defRPr/>
            </a:pPr>
            <a:r>
              <a:rPr lang="en-US" dirty="0" smtClean="0"/>
              <a:t>Henderson, L. (2011). </a:t>
            </a:r>
            <a:r>
              <a:rPr lang="en-US" i="1" dirty="0" smtClean="0"/>
              <a:t>Building social confidence using compassion-focused therapy to overcome shyness and social anxiety</a:t>
            </a:r>
            <a:r>
              <a:rPr lang="en-US" dirty="0" smtClean="0"/>
              <a:t>. Oakland, CA: New Harbinger Publications, Inc..</a:t>
            </a: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a:defRPr/>
            </a:pPr>
            <a:r>
              <a:rPr lang="en-US" smtClean="0">
                <a:cs typeface="+mn-cs"/>
              </a:rPr>
              <a:t>Clients were able to reduce automatic thoughts about others as well as trait anger and suppressed anger.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algn="ctr">
              <a:lnSpc>
                <a:spcPct val="90000"/>
              </a:lnSpc>
              <a:defRPr/>
            </a:pPr>
            <a:r>
              <a:rPr lang="en-US" sz="900" b="1" smtClean="0">
                <a:solidFill>
                  <a:srgbClr val="000000"/>
                </a:solidFill>
                <a:latin typeface="Times" charset="0"/>
                <a:cs typeface="Times" charset="0"/>
              </a:rPr>
              <a:t>Henderson/Zimbardo Shyness Questionnaire ©</a:t>
            </a:r>
          </a:p>
          <a:p>
            <a:pPr>
              <a:lnSpc>
                <a:spcPct val="90000"/>
              </a:lnSpc>
              <a:defRPr/>
            </a:pPr>
            <a:r>
              <a:rPr lang="en-US" sz="900" b="1" smtClean="0">
                <a:solidFill>
                  <a:srgbClr val="000000"/>
                </a:solidFill>
                <a:latin typeface="Times" charset="0"/>
                <a:cs typeface="Times" charset="0"/>
              </a:rPr>
              <a:t>Please indicate, for each of the statements below, how characteristic the statement is of you, that is, how much it reflects what you typically think, feel, and do.</a:t>
            </a:r>
          </a:p>
          <a:p>
            <a:pPr>
              <a:lnSpc>
                <a:spcPct val="90000"/>
              </a:lnSpc>
              <a:defRPr/>
            </a:pPr>
            <a:r>
              <a:rPr lang="en-US" sz="900" b="1" smtClean="0">
                <a:solidFill>
                  <a:srgbClr val="000000"/>
                </a:solidFill>
                <a:latin typeface="Times" charset="0"/>
                <a:cs typeface="Times" charset="0"/>
              </a:rPr>
              <a:t>1. not at all characteristic  2. Somewhat  3. Often  4. Very  5.  Extremely characteristic</a:t>
            </a:r>
          </a:p>
          <a:p>
            <a:pPr lvl="2">
              <a:lnSpc>
                <a:spcPct val="40000"/>
              </a:lnSpc>
              <a:defRPr/>
            </a:pPr>
            <a:r>
              <a:rPr lang="en-US" sz="800" smtClean="0"/>
              <a:t>.</a:t>
            </a:r>
            <a:r>
              <a:rPr lang="en-US" sz="800" smtClean="0">
                <a:solidFill>
                  <a:srgbClr val="000000"/>
                </a:solidFill>
                <a:latin typeface="Times" charset="0"/>
                <a:cs typeface="Times" charset="0"/>
              </a:rPr>
              <a:t>_____I am afraid of looking foolish in social situations.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often feel insecure in social situations.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_____Other people appear to have more fun in social situations than I do.</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_____If someone rejects me I assume that I have done something wrong. </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tend to be more critical of other people than I appear to be.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_____It is hard for me to say </a:t>
            </a:r>
            <a:r>
              <a:rPr lang="ja-JP" altLang="en-US" sz="800" smtClean="0">
                <a:solidFill>
                  <a:srgbClr val="000000"/>
                </a:solidFill>
                <a:latin typeface="Times" charset="0"/>
                <a:cs typeface="Times" charset="0"/>
              </a:rPr>
              <a:t>“</a:t>
            </a:r>
            <a:r>
              <a:rPr lang="en-US" sz="800" smtClean="0">
                <a:solidFill>
                  <a:srgbClr val="000000"/>
                </a:solidFill>
                <a:latin typeface="Times" charset="0"/>
                <a:cs typeface="Times" charset="0"/>
              </a:rPr>
              <a:t>no</a:t>
            </a:r>
            <a:r>
              <a:rPr lang="ja-JP" altLang="en-US" sz="800" smtClean="0">
                <a:solidFill>
                  <a:srgbClr val="000000"/>
                </a:solidFill>
                <a:latin typeface="Times" charset="0"/>
                <a:cs typeface="Times" charset="0"/>
              </a:rPr>
              <a:t>”</a:t>
            </a:r>
            <a:r>
              <a:rPr lang="en-US" sz="800" smtClean="0">
                <a:solidFill>
                  <a:srgbClr val="000000"/>
                </a:solidFill>
                <a:latin typeface="Times" charset="0"/>
                <a:cs typeface="Times" charset="0"/>
              </a:rPr>
              <a:t> to unreasonable requests. </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do more than my share on projects because I can</a:t>
            </a:r>
            <a:r>
              <a:rPr lang="ja-JP" altLang="en-US" sz="800" smtClean="0">
                <a:solidFill>
                  <a:srgbClr val="000000"/>
                </a:solidFill>
                <a:latin typeface="Times" charset="0"/>
                <a:cs typeface="Times" charset="0"/>
              </a:rPr>
              <a:t>’</a:t>
            </a:r>
            <a:r>
              <a:rPr lang="en-US" sz="800" smtClean="0">
                <a:solidFill>
                  <a:srgbClr val="000000"/>
                </a:solidFill>
                <a:latin typeface="Times" charset="0"/>
                <a:cs typeface="Times" charset="0"/>
              </a:rPr>
              <a:t>t say no.</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find it easy to ask for what I want from other people.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do not let others know I am frustrated or angry.</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find it hard to ask someone for a date.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_____It is hard for me to express my real feelings to others.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tend to be suspicious of other people</a:t>
            </a:r>
            <a:r>
              <a:rPr lang="ja-JP" altLang="en-US" sz="800" smtClean="0">
                <a:solidFill>
                  <a:srgbClr val="000000"/>
                </a:solidFill>
                <a:latin typeface="Times" charset="0"/>
                <a:cs typeface="Times" charset="0"/>
              </a:rPr>
              <a:t>’</a:t>
            </a:r>
            <a:r>
              <a:rPr lang="en-US" sz="800" smtClean="0">
                <a:solidFill>
                  <a:srgbClr val="000000"/>
                </a:solidFill>
                <a:latin typeface="Times" charset="0"/>
                <a:cs typeface="Times" charset="0"/>
              </a:rPr>
              <a:t>s intentions toward me.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am bothered when others make demands on me.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_____It is easy for me to sit back in a group discussion and observe rather than participate.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find myself unable to enter a new social situations without fearing rejection or not being noticed.</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worry about being a burden on others.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_____Personal questions from others make me feel anxious.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let others take advantage of me.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judge myself negatively when I think others have negative reactions to me.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try to figure out what is expected in a given situation and then act that way.</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feel embarrassed when I look or seem different from other people.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am disappointed in myself.</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blame myself when things do not go the way I want them to.</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sometimes feel ashamed after social situations.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am usually aware of my feelings, even if I do not know what prompted them.</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am frequently concerned about others approval.</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like taking risks in social situations.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_____If someone is critical of me I am likely to assume that they are having a bad day.</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_____If I let people know too much about me they will gossip about me.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think it is important to please others.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_____People feel superior when someone is socially anxious.</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_____I spend a lot of time thinking about my social performance after I spend time with people.</a:t>
            </a:r>
          </a:p>
          <a:p>
            <a:pPr>
              <a:lnSpc>
                <a:spcPct val="40000"/>
              </a:lnSpc>
              <a:defRPr/>
            </a:pPr>
            <a:endParaRPr lang="en-US" sz="800" smtClean="0">
              <a:solidFill>
                <a:srgbClr val="000000"/>
              </a:solidFill>
              <a:latin typeface="Times" charset="0"/>
              <a:cs typeface="Times" charset="0"/>
            </a:endParaRPr>
          </a:p>
          <a:p>
            <a:pPr lvl="2">
              <a:lnSpc>
                <a:spcPct val="40000"/>
              </a:lnSpc>
              <a:defRPr/>
            </a:pPr>
            <a:r>
              <a:rPr lang="en-US" sz="800" smtClean="0"/>
              <a:t>.</a:t>
            </a:r>
            <a:r>
              <a:rPr lang="en-US" sz="800" smtClean="0">
                <a:solidFill>
                  <a:srgbClr val="000000"/>
                </a:solidFill>
                <a:latin typeface="Times" charset="0"/>
                <a:cs typeface="Times" charset="0"/>
              </a:rPr>
              <a:t> _____I am satisfied with my level of social support. </a:t>
            </a:r>
          </a:p>
          <a:p>
            <a:pPr>
              <a:lnSpc>
                <a:spcPct val="90000"/>
              </a:lnSpc>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z="1400" b="1" smtClean="0">
                <a:cs typeface="+mn-cs"/>
              </a:rPr>
              <a:t>Does shyness become a clinical problem because our society currently disavows and rejects sensitivity and cooperative and collaborative vs. dominant or aggressive behavior? Are the automatic thoughts about others and mistrust justified? Does our culture devalue and stereotype certain temperaments, just as it does people of different races, cultures, and ethnicities?</a:t>
            </a:r>
          </a:p>
          <a:p>
            <a:pPr>
              <a:defRPr/>
            </a:pPr>
            <a:r>
              <a:rPr lang="en-US" sz="1400" b="1" smtClean="0">
                <a:cs typeface="+mn-cs"/>
              </a:rPr>
              <a:t>Shyness, particularly in males, is negatively stereotyped in the U.S. In fact, shy males compare themselves to hyped up media images of highly extraverted, self-aggrandizing, dominating, and aggressive males just as women compare themselves to hyper-skinny models and develop eating disorders.  News reports are snide, such as the one </a:t>
            </a:r>
            <a:r>
              <a:rPr lang="ja-JP" altLang="en-US" sz="1400" b="1" smtClean="0">
                <a:latin typeface="Arial"/>
                <a:cs typeface="+mn-cs"/>
              </a:rPr>
              <a:t>“</a:t>
            </a:r>
            <a:r>
              <a:rPr lang="en-US" sz="1400" b="1" smtClean="0">
                <a:cs typeface="+mn-cs"/>
              </a:rPr>
              <a:t>Captains of Industry and still can</a:t>
            </a:r>
            <a:r>
              <a:rPr lang="ja-JP" altLang="en-US" sz="1400" b="1" smtClean="0">
                <a:latin typeface="Arial"/>
                <a:cs typeface="+mn-cs"/>
              </a:rPr>
              <a:t>’</a:t>
            </a:r>
            <a:r>
              <a:rPr lang="en-US" sz="1400" b="1" smtClean="0">
                <a:cs typeface="+mn-cs"/>
              </a:rPr>
              <a:t>t get a date</a:t>
            </a:r>
            <a:r>
              <a:rPr lang="ja-JP" altLang="en-US" sz="1400" b="1" smtClean="0">
                <a:latin typeface="Arial"/>
                <a:cs typeface="+mn-cs"/>
              </a:rPr>
              <a:t>”</a:t>
            </a:r>
            <a:r>
              <a:rPr lang="en-US" sz="1400" b="1" smtClean="0">
                <a:cs typeface="+mn-cs"/>
              </a:rPr>
              <a:t> that appeared in the boom time in silicon valley.</a:t>
            </a:r>
          </a:p>
          <a:p>
            <a:pPr>
              <a:defRPr/>
            </a:pPr>
            <a:r>
              <a:rPr lang="en-US" sz="1400" b="1" smtClean="0">
                <a:cs typeface="+mn-cs"/>
              </a:rPr>
              <a:t>But I would suggest that when someone is less competitive and more concerned about others</a:t>
            </a:r>
            <a:r>
              <a:rPr lang="ja-JP" altLang="en-US" sz="1400" b="1" smtClean="0">
                <a:latin typeface="Arial"/>
                <a:cs typeface="+mn-cs"/>
              </a:rPr>
              <a:t>’</a:t>
            </a:r>
            <a:r>
              <a:rPr lang="en-US" sz="1400" b="1" smtClean="0">
                <a:cs typeface="+mn-cs"/>
              </a:rPr>
              <a:t> evaluations, look at their motives and values as well as their behavior.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b="1" smtClean="0">
                <a:cs typeface="+mn-cs"/>
              </a:rPr>
              <a:t>I think shy individuals have characteristic leadership styles that may differ from the way we see leaders in our culture. They may be equally charismatic, for example, contrast Nelson Mandela with George Bush. I propose that the shy may be our reluctant, socially responsible leaders,and their leadership may be particularly important for the future of our planet.  I</a:t>
            </a:r>
            <a:r>
              <a:rPr lang="ja-JP" altLang="en-US" b="1" smtClean="0">
                <a:latin typeface="Arial"/>
                <a:cs typeface="+mn-cs"/>
              </a:rPr>
              <a:t>’</a:t>
            </a:r>
            <a:r>
              <a:rPr lang="en-US" b="1" smtClean="0">
                <a:cs typeface="+mn-cs"/>
              </a:rPr>
              <a:t>ve observed that they lead from behind, take responsibility for failure, they listen, support and empower their employees.  They can be fiercely determined to achieve a goal.  They are considerate, collaborative, thoughtful, sensitive, and deep.</a:t>
            </a:r>
          </a:p>
          <a:p>
            <a:pPr>
              <a:defRPr/>
            </a:pPr>
            <a:r>
              <a:rPr lang="en-US" b="1" smtClean="0">
                <a:cs typeface="+mn-cs"/>
              </a:rPr>
              <a:t>Jim Collins (</a:t>
            </a:r>
            <a:r>
              <a:rPr lang="en-US" b="1" i="1" smtClean="0">
                <a:cs typeface="+mn-cs"/>
              </a:rPr>
              <a:t>From Good to Great</a:t>
            </a:r>
            <a:r>
              <a:rPr lang="en-US" b="1" smtClean="0">
                <a:cs typeface="+mn-cs"/>
              </a:rPr>
              <a:t> ) called people like this level five leaders.  They successfully  guided companies through times of intense change and challenge.  They are some of the world</a:t>
            </a:r>
            <a:r>
              <a:rPr lang="ja-JP" altLang="en-US" b="1" smtClean="0">
                <a:latin typeface="Arial"/>
                <a:cs typeface="+mn-cs"/>
              </a:rPr>
              <a:t>’</a:t>
            </a:r>
            <a:r>
              <a:rPr lang="en-US" b="1" smtClean="0">
                <a:cs typeface="+mn-cs"/>
              </a:rPr>
              <a:t>s greatest leaders, often unknown.  Abraham Lincoln was a shy young man who became one of our country</a:t>
            </a:r>
            <a:r>
              <a:rPr lang="ja-JP" altLang="en-US" b="1" smtClean="0">
                <a:latin typeface="Arial"/>
                <a:cs typeface="+mn-cs"/>
              </a:rPr>
              <a:t>’</a:t>
            </a:r>
            <a:r>
              <a:rPr lang="en-US" b="1" smtClean="0">
                <a:cs typeface="+mn-cs"/>
              </a:rPr>
              <a:t>s greatest leaders. Eleanor Roosevelt was shy.</a:t>
            </a:r>
          </a:p>
          <a:p>
            <a:pPr>
              <a:defRPr/>
            </a:pPr>
            <a:r>
              <a:rPr lang="en-US" b="1" smtClean="0">
                <a:cs typeface="+mn-cs"/>
              </a:rPr>
              <a:t>Courage implies that we do things in spite of being afraid.  </a:t>
            </a:r>
          </a:p>
          <a:p>
            <a:pPr>
              <a:defRPr/>
            </a:pPr>
            <a:r>
              <a:rPr lang="en-US" b="1" smtClean="0">
                <a:cs typeface="+mn-cs"/>
              </a:rPr>
              <a:t>I do not see many behavioral deficits in the Clinic.  When people are accepted for themselves they demonstrate skilled behavior.  Particularly when they can see they won</a:t>
            </a:r>
            <a:r>
              <a:rPr lang="ja-JP" altLang="en-US" b="1" smtClean="0">
                <a:latin typeface="Arial"/>
                <a:cs typeface="+mn-cs"/>
              </a:rPr>
              <a:t>’</a:t>
            </a:r>
            <a:r>
              <a:rPr lang="en-US" b="1" smtClean="0">
                <a:cs typeface="+mn-cs"/>
              </a:rPr>
              <a:t>t be devalued for their shyness. It may be important to listen to their value systems and study their strengths. We</a:t>
            </a:r>
            <a:r>
              <a:rPr lang="ja-JP" altLang="en-US" b="1" smtClean="0">
                <a:latin typeface="Arial"/>
                <a:cs typeface="+mn-cs"/>
              </a:rPr>
              <a:t>’</a:t>
            </a:r>
            <a:r>
              <a:rPr lang="en-US" b="1" smtClean="0">
                <a:cs typeface="+mn-cs"/>
              </a:rPr>
              <a:t>ve talked about strengths and leadership,  Now let</a:t>
            </a:r>
            <a:r>
              <a:rPr lang="ja-JP" altLang="en-US" b="1" smtClean="0">
                <a:latin typeface="Arial"/>
                <a:cs typeface="+mn-cs"/>
              </a:rPr>
              <a:t>’</a:t>
            </a:r>
            <a:r>
              <a:rPr lang="en-US" b="1" smtClean="0">
                <a:cs typeface="+mn-cs"/>
              </a:rPr>
              <a:t>s talk about sex. As one of Phil</a:t>
            </a:r>
            <a:r>
              <a:rPr lang="ja-JP" altLang="en-US" b="1" smtClean="0">
                <a:latin typeface="Arial"/>
                <a:cs typeface="+mn-cs"/>
              </a:rPr>
              <a:t>’</a:t>
            </a:r>
            <a:r>
              <a:rPr lang="en-US" b="1" smtClean="0">
                <a:cs typeface="+mn-cs"/>
              </a:rPr>
              <a:t>s mentorees, I have learned how to make things relevant to one</a:t>
            </a:r>
            <a:r>
              <a:rPr lang="ja-JP" altLang="en-US" b="1" smtClean="0">
                <a:latin typeface="Arial"/>
                <a:cs typeface="+mn-cs"/>
              </a:rPr>
              <a:t>’</a:t>
            </a:r>
            <a:r>
              <a:rPr lang="en-US" b="1" smtClean="0">
                <a:cs typeface="+mn-cs"/>
              </a:rPr>
              <a:t>s life.</a:t>
            </a:r>
          </a:p>
          <a:p>
            <a:pPr>
              <a:defRPr/>
            </a:pPr>
            <a:r>
              <a:rPr lang="en-US" smtClean="0">
                <a:cs typeface="+mn-cs"/>
              </a:rPr>
              <a:t>  </a:t>
            </a:r>
          </a:p>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43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b="1" smtClean="0">
                <a:cs typeface="+mn-cs"/>
              </a:rPr>
              <a:t>Clinicians also see shyness as a disease, a belief encouraged by drug companies. </a:t>
            </a:r>
          </a:p>
          <a:p>
            <a:pPr>
              <a:defRPr/>
            </a:pPr>
            <a:r>
              <a:rPr lang="en-US" b="1" smtClean="0">
                <a:cs typeface="+mn-cs"/>
              </a:rPr>
              <a:t>We need to focus on and nurture the strengths of those who are shy, sensitive, thoughtful and deep, starting in childhood in schools and families.  We cannot afford to lose their participation in our democracy. </a:t>
            </a:r>
            <a:r>
              <a:rPr lang="en-US" b="1" smtClean="0">
                <a:latin typeface="Arial" charset="0"/>
                <a:cs typeface="+mn-cs"/>
              </a:rPr>
              <a:t>We, their parents, teachers, clinicians, and mentors, may need to be highly vocal in our advocacy of their particular strengths.  Must boys be </a:t>
            </a:r>
            <a:r>
              <a:rPr lang="ja-JP" altLang="en-US" b="1" smtClean="0">
                <a:latin typeface="Arial"/>
                <a:cs typeface="+mn-cs"/>
              </a:rPr>
              <a:t>“</a:t>
            </a:r>
            <a:r>
              <a:rPr lang="en-US" b="1" smtClean="0">
                <a:latin typeface="Arial" charset="0"/>
                <a:cs typeface="+mn-cs"/>
              </a:rPr>
              <a:t>just boys</a:t>
            </a:r>
            <a:r>
              <a:rPr lang="ja-JP" altLang="en-US" b="1" smtClean="0">
                <a:latin typeface="Arial"/>
                <a:cs typeface="+mn-cs"/>
              </a:rPr>
              <a:t>”</a:t>
            </a:r>
            <a:r>
              <a:rPr lang="en-US" b="1" smtClean="0">
                <a:latin typeface="Arial" charset="0"/>
                <a:cs typeface="+mn-cs"/>
              </a:rPr>
              <a:t>?  It is time to redefine manhood in our culture.  We reduced playground bullying. It is now time to stop exploiting good citizenship and communal values, and support the strengths of many different temperaments in our society.</a:t>
            </a:r>
            <a:endParaRPr lang="en-US" b="1" smtClean="0">
              <a:cs typeface="+mn-cs"/>
            </a:endParaRPr>
          </a:p>
          <a:p>
            <a:pPr>
              <a:defRPr/>
            </a:pPr>
            <a:r>
              <a:rPr lang="en-US" b="1" smtClean="0">
                <a:cs typeface="+mn-cs"/>
              </a:rPr>
              <a:t>If anyone can make a difference here, you can, you are some of the best college teachers in the country. I think they need your help.</a:t>
            </a:r>
          </a:p>
          <a:p>
            <a:pPr>
              <a:defRPr/>
            </a:pPr>
            <a:r>
              <a:rPr lang="en-US" b="1" smtClean="0">
                <a:cs typeface="+mn-cs"/>
              </a:rPr>
              <a:t>America is now known as one of the biggest bullies on the block. Phil Zimbardo and Stanley Milgram</a:t>
            </a:r>
            <a:r>
              <a:rPr lang="ja-JP" altLang="en-US" b="1" smtClean="0">
                <a:latin typeface="Arial"/>
                <a:cs typeface="+mn-cs"/>
              </a:rPr>
              <a:t>’</a:t>
            </a:r>
            <a:r>
              <a:rPr lang="en-US" b="1" smtClean="0">
                <a:cs typeface="+mn-cs"/>
              </a:rPr>
              <a:t>s research and research on Terrorism and torture show us that everyone is vulnerable. Any of us can be made shy and afraid.  Is that the legacy we want to leave behind?  My midnight fear… Is of intolerance, my own and that of others. We have a lot to lose if all voices are not heard. </a:t>
            </a:r>
          </a:p>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40588474-ABB3-C944-9DBF-95905B7D4A49}" type="slidenum">
              <a:rPr lang="en-GB" b="0" smtClean="0">
                <a:solidFill>
                  <a:schemeClr val="tx1"/>
                </a:solidFill>
                <a:effectLst>
                  <a:outerShdw blurRad="38100" dist="38100" dir="2700000" algn="tl">
                    <a:srgbClr val="000000">
                      <a:alpha val="43137"/>
                    </a:srgbClr>
                  </a:outerShdw>
                </a:effectLst>
                <a:cs typeface="+mn-cs"/>
              </a:rPr>
              <a:pPr eaLnBrk="1" hangingPunct="1">
                <a:defRPr/>
              </a:pPr>
              <a:t>28</a:t>
            </a:fld>
            <a:endParaRPr lang="en-GB" b="0" smtClean="0">
              <a:solidFill>
                <a:schemeClr val="tx1"/>
              </a:solidFill>
              <a:effectLst>
                <a:outerShdw blurRad="38100" dist="38100" dir="2700000" algn="tl">
                  <a:srgbClr val="000000">
                    <a:alpha val="43137"/>
                  </a:srgbClr>
                </a:outerShdw>
              </a:effectLst>
              <a:cs typeface="+mn-cs"/>
            </a:endParaRPr>
          </a:p>
        </p:txBody>
      </p:sp>
      <p:sp>
        <p:nvSpPr>
          <p:cNvPr id="140291" name="Rectangle 2"/>
          <p:cNvSpPr>
            <a:spLocks noGrp="1" noRot="1" noChangeAspect="1" noChangeArrowheads="1" noTextEdit="1"/>
          </p:cNvSpPr>
          <p:nvPr>
            <p:ph type="sldImg"/>
          </p:nvPr>
        </p:nvSpPr>
        <p:spPr>
          <a:xfrm>
            <a:off x="1150938" y="692150"/>
            <a:ext cx="4556125" cy="3416300"/>
          </a:xfrm>
          <a:ln/>
        </p:spPr>
      </p:sp>
      <p:sp>
        <p:nvSpPr>
          <p:cNvPr id="140292"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algn="r" eaLnBrk="1" hangingPunct="1">
              <a:defRPr/>
            </a:pPr>
            <a:fld id="{1E4422EF-3B78-D946-95DF-28963069E07D}" type="slidenum">
              <a:rPr lang="en-GB" sz="1200" b="0" smtClean="0">
                <a:solidFill>
                  <a:schemeClr val="tx1"/>
                </a:solidFill>
                <a:effectLst>
                  <a:outerShdw blurRad="38100" dist="38100" dir="2700000" algn="tl">
                    <a:srgbClr val="000000">
                      <a:alpha val="43137"/>
                    </a:srgbClr>
                  </a:outerShdw>
                </a:effectLst>
                <a:cs typeface="+mn-cs"/>
              </a:rPr>
              <a:pPr algn="r" eaLnBrk="1" hangingPunct="1">
                <a:defRPr/>
              </a:pPr>
              <a:t>29</a:t>
            </a:fld>
            <a:endParaRPr lang="en-GB" sz="1200" b="0" smtClean="0">
              <a:solidFill>
                <a:schemeClr val="tx1"/>
              </a:solidFill>
              <a:effectLst>
                <a:outerShdw blurRad="38100" dist="38100" dir="2700000" algn="tl">
                  <a:srgbClr val="000000">
                    <a:alpha val="43137"/>
                  </a:srgbClr>
                </a:outerShdw>
              </a:effectLst>
              <a:cs typeface="+mn-cs"/>
            </a:endParaRPr>
          </a:p>
        </p:txBody>
      </p:sp>
      <p:sp>
        <p:nvSpPr>
          <p:cNvPr id="256003" name="Rectangle 2"/>
          <p:cNvSpPr>
            <a:spLocks noGrp="1" noRot="1" noChangeAspect="1" noChangeArrowheads="1" noTextEdit="1"/>
          </p:cNvSpPr>
          <p:nvPr>
            <p:ph type="sldImg"/>
          </p:nvPr>
        </p:nvSpPr>
        <p:spPr>
          <a:xfrm>
            <a:off x="1150938" y="692150"/>
            <a:ext cx="4556125" cy="3416300"/>
          </a:xfrm>
          <a:ln/>
        </p:spPr>
      </p:sp>
      <p:sp>
        <p:nvSpPr>
          <p:cNvPr id="256004"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pPr>
              <a:defRPr/>
            </a:pPr>
            <a:r>
              <a:rPr lang="en-US" dirty="0" smtClean="0"/>
              <a:t>Gilbert, P. (2010). </a:t>
            </a:r>
            <a:r>
              <a:rPr lang="en-US" i="1" dirty="0" smtClean="0"/>
              <a:t>Compassion Focused Therapy</a:t>
            </a:r>
            <a:r>
              <a:rPr lang="en-US" dirty="0" smtClean="0"/>
              <a:t>. London: </a:t>
            </a:r>
            <a:r>
              <a:rPr lang="en-US" dirty="0" err="1" smtClean="0"/>
              <a:t>Routledge</a:t>
            </a:r>
            <a:r>
              <a:rPr lang="en-US" dirty="0" smtClean="0"/>
              <a:t>.</a:t>
            </a:r>
          </a:p>
          <a:p>
            <a:pPr>
              <a:defRPr/>
            </a:pPr>
            <a:r>
              <a:rPr lang="en-US" dirty="0" smtClean="0"/>
              <a:t>Gilbert, P. (2007). Overcoming depression: Talks with your therapist. London: Robinson</a:t>
            </a:r>
          </a:p>
          <a:p>
            <a:pPr>
              <a:defRPr/>
            </a:pPr>
            <a:r>
              <a:rPr lang="en-US" dirty="0" smtClean="0"/>
              <a:t>Henderson, L. (2011). </a:t>
            </a:r>
            <a:r>
              <a:rPr lang="en-US" i="1" dirty="0" smtClean="0"/>
              <a:t>Building social confidence using compassion-focused therapy to overcome shyness and social anxiety</a:t>
            </a:r>
            <a:r>
              <a:rPr lang="en-US" dirty="0" smtClean="0"/>
              <a:t>. Oakland, CA: New Harbinger Publications, Inc..</a:t>
            </a:r>
            <a:endParaRPr lang="en-US" dirty="0"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CB85401C-F0C2-F94C-A957-A056E049738A}" type="slidenum">
              <a:rPr lang="en-GB" b="0">
                <a:solidFill>
                  <a:schemeClr val="tx1"/>
                </a:solidFill>
                <a:effectLst>
                  <a:outerShdw blurRad="38100" dist="38100" dir="2700000" algn="tl">
                    <a:srgbClr val="000000">
                      <a:alpha val="43137"/>
                    </a:srgbClr>
                  </a:outerShdw>
                </a:effectLst>
                <a:cs typeface="+mn-cs"/>
              </a:rPr>
              <a:pPr eaLnBrk="1" hangingPunct="1">
                <a:defRPr/>
              </a:pPr>
              <a:t>31</a:t>
            </a:fld>
            <a:endParaRPr lang="en-GB" b="0">
              <a:solidFill>
                <a:schemeClr val="tx1"/>
              </a:solidFill>
              <a:effectLst>
                <a:outerShdw blurRad="38100" dist="38100" dir="2700000" algn="tl">
                  <a:srgbClr val="000000">
                    <a:alpha val="43137"/>
                  </a:srgbClr>
                </a:outerShdw>
              </a:effectLst>
              <a:cs typeface="+mn-cs"/>
            </a:endParaRPr>
          </a:p>
        </p:txBody>
      </p:sp>
      <p:sp>
        <p:nvSpPr>
          <p:cNvPr id="110595" name="Rectangle 2"/>
          <p:cNvSpPr>
            <a:spLocks noGrp="1" noRot="1" noChangeAspect="1" noChangeArrowheads="1" noTextEdit="1"/>
          </p:cNvSpPr>
          <p:nvPr>
            <p:ph type="sldImg"/>
          </p:nvPr>
        </p:nvSpPr>
        <p:spPr>
          <a:xfrm>
            <a:off x="1150938" y="692150"/>
            <a:ext cx="4556125" cy="3416300"/>
          </a:xfrm>
          <a:ln/>
        </p:spPr>
      </p:sp>
      <p:sp>
        <p:nvSpPr>
          <p:cNvPr id="110596"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4776D122-09A7-9D4E-9B86-C8EC6F5D1844}" type="slidenum">
              <a:rPr lang="en-GB" b="0">
                <a:solidFill>
                  <a:schemeClr val="tx1"/>
                </a:solidFill>
                <a:effectLst>
                  <a:outerShdw blurRad="38100" dist="38100" dir="2700000" algn="tl">
                    <a:srgbClr val="000000">
                      <a:alpha val="43137"/>
                    </a:srgbClr>
                  </a:outerShdw>
                </a:effectLst>
                <a:cs typeface="+mn-cs"/>
              </a:rPr>
              <a:pPr eaLnBrk="1" hangingPunct="1">
                <a:defRPr/>
              </a:pPr>
              <a:t>33</a:t>
            </a:fld>
            <a:endParaRPr lang="en-GB" b="0">
              <a:solidFill>
                <a:schemeClr val="tx1"/>
              </a:solidFill>
              <a:effectLst>
                <a:outerShdw blurRad="38100" dist="38100" dir="2700000" algn="tl">
                  <a:srgbClr val="000000">
                    <a:alpha val="43137"/>
                  </a:srgbClr>
                </a:outerShdw>
              </a:effectLst>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8C28111F-FCCB-AA4D-9628-A43D10D8FBF6}" type="slidenum">
              <a:rPr lang="en-GB" b="0">
                <a:solidFill>
                  <a:schemeClr val="tx1"/>
                </a:solidFill>
                <a:effectLst>
                  <a:outerShdw blurRad="38100" dist="38100" dir="2700000" algn="tl">
                    <a:srgbClr val="000000">
                      <a:alpha val="43137"/>
                    </a:srgbClr>
                  </a:outerShdw>
                </a:effectLst>
                <a:cs typeface="+mn-cs"/>
              </a:rPr>
              <a:pPr eaLnBrk="1" hangingPunct="1">
                <a:defRPr/>
              </a:pPr>
              <a:t>36</a:t>
            </a:fld>
            <a:endParaRPr lang="en-GB" b="0">
              <a:solidFill>
                <a:schemeClr val="tx1"/>
              </a:solidFill>
              <a:effectLst>
                <a:outerShdw blurRad="38100" dist="38100" dir="2700000" algn="tl">
                  <a:srgbClr val="000000">
                    <a:alpha val="43137"/>
                  </a:srgbClr>
                </a:outerShdw>
              </a:effectLst>
              <a:cs typeface="+mn-cs"/>
            </a:endParaRPr>
          </a:p>
        </p:txBody>
      </p:sp>
      <p:sp>
        <p:nvSpPr>
          <p:cNvPr id="122883" name="Rectangle 2"/>
          <p:cNvSpPr>
            <a:spLocks noGrp="1" noRot="1" noChangeAspect="1" noChangeArrowheads="1" noTextEdit="1"/>
          </p:cNvSpPr>
          <p:nvPr>
            <p:ph type="sldImg"/>
          </p:nvPr>
        </p:nvSpPr>
        <p:spPr>
          <a:xfrm>
            <a:off x="1150938" y="692150"/>
            <a:ext cx="4556125" cy="3416300"/>
          </a:xfrm>
          <a:ln/>
        </p:spPr>
      </p:sp>
      <p:sp>
        <p:nvSpPr>
          <p:cNvPr id="122884"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612C5B7E-C549-3344-BEE0-3E254CC8DE2E}" type="slidenum">
              <a:rPr lang="en-GB" b="0">
                <a:solidFill>
                  <a:schemeClr val="tx1"/>
                </a:solidFill>
                <a:effectLst>
                  <a:outerShdw blurRad="38100" dist="38100" dir="2700000" algn="tl">
                    <a:srgbClr val="000000">
                      <a:alpha val="43137"/>
                    </a:srgbClr>
                  </a:outerShdw>
                </a:effectLst>
                <a:cs typeface="+mn-cs"/>
              </a:rPr>
              <a:pPr eaLnBrk="1" hangingPunct="1">
                <a:defRPr/>
              </a:pPr>
              <a:t>40</a:t>
            </a:fld>
            <a:endParaRPr lang="en-GB" b="0">
              <a:solidFill>
                <a:schemeClr val="tx1"/>
              </a:solidFill>
              <a:effectLst>
                <a:outerShdw blurRad="38100" dist="38100" dir="2700000" algn="tl">
                  <a:srgbClr val="000000">
                    <a:alpha val="43137"/>
                  </a:srgbClr>
                </a:outerShdw>
              </a:effectLst>
              <a:cs typeface="+mn-cs"/>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9787D3CA-0145-4041-AC9A-4FAFE3D3C411}" type="slidenum">
              <a:rPr lang="en-GB" b="0">
                <a:solidFill>
                  <a:schemeClr val="tx1"/>
                </a:solidFill>
                <a:effectLst>
                  <a:outerShdw blurRad="38100" dist="38100" dir="2700000" algn="tl">
                    <a:srgbClr val="000000">
                      <a:alpha val="43137"/>
                    </a:srgbClr>
                  </a:outerShdw>
                </a:effectLst>
                <a:cs typeface="+mn-cs"/>
              </a:rPr>
              <a:pPr eaLnBrk="1" hangingPunct="1">
                <a:defRPr/>
              </a:pPr>
              <a:t>41</a:t>
            </a:fld>
            <a:endParaRPr lang="en-GB" b="0">
              <a:solidFill>
                <a:schemeClr val="tx1"/>
              </a:solidFill>
              <a:effectLst>
                <a:outerShdw blurRad="38100" dist="38100" dir="2700000" algn="tl">
                  <a:srgbClr val="000000">
                    <a:alpha val="43137"/>
                  </a:srgbClr>
                </a:outerShdw>
              </a:effectLst>
              <a:cs typeface="+mn-cs"/>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A35DF427-C9B3-AD40-B789-678B6CBCEEBB}" type="slidenum">
              <a:rPr lang="en-GB" b="0">
                <a:solidFill>
                  <a:schemeClr val="tx1"/>
                </a:solidFill>
                <a:effectLst>
                  <a:outerShdw blurRad="38100" dist="38100" dir="2700000" algn="tl">
                    <a:srgbClr val="000000">
                      <a:alpha val="43137"/>
                    </a:srgbClr>
                  </a:outerShdw>
                </a:effectLst>
                <a:cs typeface="+mn-cs"/>
              </a:rPr>
              <a:pPr eaLnBrk="1" hangingPunct="1">
                <a:defRPr/>
              </a:pPr>
              <a:t>46</a:t>
            </a:fld>
            <a:endParaRPr lang="en-GB" b="0">
              <a:solidFill>
                <a:schemeClr val="tx1"/>
              </a:solidFill>
              <a:effectLst>
                <a:outerShdw blurRad="38100" dist="38100" dir="2700000" algn="tl">
                  <a:srgbClr val="000000">
                    <a:alpha val="43137"/>
                  </a:srgbClr>
                </a:outerShdw>
              </a:effectLst>
              <a:cs typeface="+mn-cs"/>
            </a:endParaRPr>
          </a:p>
        </p:txBody>
      </p:sp>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algn="r" eaLnBrk="1" hangingPunct="1">
              <a:defRPr/>
            </a:pPr>
            <a:fld id="{88C101E7-5181-3F43-A255-AAEA6A55B8D0}" type="slidenum">
              <a:rPr lang="en-GB" sz="1200" b="0" smtClean="0">
                <a:solidFill>
                  <a:schemeClr val="tx1"/>
                </a:solidFill>
                <a:effectLst>
                  <a:outerShdw blurRad="38100" dist="38100" dir="2700000" algn="tl">
                    <a:srgbClr val="000000">
                      <a:alpha val="43137"/>
                    </a:srgbClr>
                  </a:outerShdw>
                </a:effectLst>
                <a:cs typeface="Arial" charset="0"/>
              </a:rPr>
              <a:pPr algn="r" eaLnBrk="1" hangingPunct="1">
                <a:defRPr/>
              </a:pPr>
              <a:t>46</a:t>
            </a:fld>
            <a:endParaRPr lang="en-GB" sz="1200" b="0" smtClean="0">
              <a:solidFill>
                <a:schemeClr val="tx1"/>
              </a:solidFill>
              <a:effectLst>
                <a:outerShdw blurRad="38100" dist="38100" dir="2700000" algn="tl">
                  <a:srgbClr val="000000">
                    <a:alpha val="43137"/>
                  </a:srgbClr>
                </a:outerShdw>
              </a:effectLst>
              <a:cs typeface="Arial" charset="0"/>
            </a:endParaRPr>
          </a:p>
        </p:txBody>
      </p:sp>
      <p:sp>
        <p:nvSpPr>
          <p:cNvPr id="133124" name="Rectangle 2"/>
          <p:cNvSpPr>
            <a:spLocks noGrp="1" noRot="1" noChangeAspect="1" noChangeArrowheads="1" noTextEdit="1"/>
          </p:cNvSpPr>
          <p:nvPr>
            <p:ph type="sldImg"/>
          </p:nvPr>
        </p:nvSpPr>
        <p:spPr>
          <a:xfrm>
            <a:off x="1150938" y="692150"/>
            <a:ext cx="4556125" cy="3416300"/>
          </a:xfrm>
          <a:ln/>
        </p:spPr>
      </p:sp>
      <p:sp>
        <p:nvSpPr>
          <p:cNvPr id="133125" name="Rectangle 3"/>
          <p:cNvSpPr>
            <a:spLocks noGrp="1" noChangeArrowheads="1"/>
          </p:cNvSpPr>
          <p:nvPr>
            <p:ph type="body" idx="1"/>
          </p:nvPr>
        </p:nvSpPr>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19FD465C-68F6-6446-8665-AF6ECA48DF84}" type="slidenum">
              <a:rPr lang="en-GB" b="0" smtClean="0">
                <a:solidFill>
                  <a:schemeClr val="tx1"/>
                </a:solidFill>
                <a:effectLst>
                  <a:outerShdw blurRad="38100" dist="38100" dir="2700000" algn="tl">
                    <a:srgbClr val="000000">
                      <a:alpha val="43137"/>
                    </a:srgbClr>
                  </a:outerShdw>
                </a:effectLst>
                <a:cs typeface="+mn-cs"/>
              </a:rPr>
              <a:pPr eaLnBrk="1" hangingPunct="1">
                <a:defRPr/>
              </a:pPr>
              <a:t>50</a:t>
            </a:fld>
            <a:endParaRPr lang="en-GB" b="0" smtClean="0">
              <a:solidFill>
                <a:schemeClr val="tx1"/>
              </a:solidFill>
              <a:effectLst>
                <a:outerShdw blurRad="38100" dist="38100" dir="2700000" algn="tl">
                  <a:srgbClr val="000000">
                    <a:alpha val="43137"/>
                  </a:srgbClr>
                </a:outerShdw>
              </a:effectLst>
              <a:cs typeface="+mn-cs"/>
            </a:endParaRPr>
          </a:p>
        </p:txBody>
      </p:sp>
      <p:sp>
        <p:nvSpPr>
          <p:cNvPr id="157699" name="Rectangle 2"/>
          <p:cNvSpPr>
            <a:spLocks noGrp="1" noRot="1" noChangeAspect="1" noChangeArrowheads="1" noTextEdit="1"/>
          </p:cNvSpPr>
          <p:nvPr>
            <p:ph type="sldImg"/>
          </p:nvPr>
        </p:nvSpPr>
        <p:spPr>
          <a:xfrm>
            <a:off x="1150938" y="692150"/>
            <a:ext cx="4556125" cy="3416300"/>
          </a:xfrm>
          <a:ln/>
        </p:spPr>
      </p:sp>
      <p:sp>
        <p:nvSpPr>
          <p:cNvPr id="157700"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fld id="{747C098C-2478-904E-B0AE-8B01A3761B7A}" type="slidenum">
              <a:rPr lang="en-GB"/>
              <a:pPr/>
              <a:t>56</a:t>
            </a:fld>
            <a:endParaRPr lang="en-GB"/>
          </a:p>
        </p:txBody>
      </p:sp>
      <p:sp>
        <p:nvSpPr>
          <p:cNvPr id="134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gn="r"/>
            <a:fld id="{418E2A67-62B5-7247-83F4-19AE11EF7316}" type="slidenum">
              <a:rPr lang="en-GB" sz="1200">
                <a:latin typeface="Times New Roman" charset="0"/>
                <a:cs typeface="Arial" charset="0"/>
              </a:rPr>
              <a:pPr algn="r"/>
              <a:t>56</a:t>
            </a:fld>
            <a:endParaRPr lang="en-GB" sz="1200">
              <a:latin typeface="Times New Roman" charset="0"/>
              <a:cs typeface="Arial" charset="0"/>
            </a:endParaRPr>
          </a:p>
        </p:txBody>
      </p:sp>
      <p:sp>
        <p:nvSpPr>
          <p:cNvPr id="134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gn="r"/>
            <a:fld id="{841D3B79-1C54-1845-B986-05C3CAF49ED9}" type="slidenum">
              <a:rPr lang="en-GB" sz="1200">
                <a:latin typeface="Times New Roman" charset="0"/>
                <a:cs typeface="Arial" charset="0"/>
              </a:rPr>
              <a:pPr algn="r"/>
              <a:t>56</a:t>
            </a:fld>
            <a:endParaRPr lang="en-GB" sz="1200">
              <a:latin typeface="Times New Roman" charset="0"/>
              <a:cs typeface="Arial" charset="0"/>
            </a:endParaRPr>
          </a:p>
        </p:txBody>
      </p:sp>
      <p:sp>
        <p:nvSpPr>
          <p:cNvPr id="819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8197"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defRPr/>
            </a:pPr>
            <a:r>
              <a:rPr lang="en-US" dirty="0" smtClean="0"/>
              <a:t>Try this now</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p:txBody>
          <a:bodyPr/>
          <a:lstStyle/>
          <a:p>
            <a:pPr>
              <a:defRPr/>
            </a:pPr>
            <a:r>
              <a:rPr lang="en-US" smtClean="0">
                <a:solidFill>
                  <a:srgbClr val="000000"/>
                </a:solidFill>
                <a:latin typeface="Times" charset="0"/>
                <a:cs typeface="Times" charset="0"/>
              </a:rPr>
              <a:t>We define extreme or chronic shyness as a fear of negative evaluation that is sufficient to inhibit participation in desired activities or that significantly interferes with the pursuit of personal or professional</a:t>
            </a:r>
            <a:r>
              <a:rPr lang="en-US" b="1" smtClean="0">
                <a:solidFill>
                  <a:srgbClr val="000000"/>
                </a:solidFill>
                <a:latin typeface="Times" charset="0"/>
                <a:cs typeface="Times" charset="0"/>
              </a:rPr>
              <a:t> </a:t>
            </a:r>
            <a:r>
              <a:rPr lang="en-US" smtClean="0">
                <a:solidFill>
                  <a:srgbClr val="000000"/>
                </a:solidFill>
                <a:latin typeface="Times" charset="0"/>
                <a:cs typeface="Times" charset="0"/>
              </a:rPr>
              <a:t>goals (Henderson 1994). Extremely shy individuals and social phobics share either a phobic avoidance of social situations or marked inhibition when in these situations. Some of these individuals report feeling little distress but nonetheless fail to participate in a way that achieves social satisfaction; for example, rarely initiating conversations, failing to discuss their own interests, or being unable to respond directly to others. </a:t>
            </a:r>
          </a:p>
          <a:p>
            <a:pPr>
              <a:defRPr/>
            </a:pPr>
            <a:r>
              <a:rPr lang="en-US" smtClean="0">
                <a:solidFill>
                  <a:srgbClr val="000000"/>
                </a:solidFill>
                <a:latin typeface="Times" charset="0"/>
                <a:cs typeface="Times" charset="0"/>
              </a:rPr>
              <a:t>Prevalence of shyness in the general population is between 50 and 60 percent (Carducci et al 2003). In a sample of adolescents who visited a shyness booth in a high school health fair, 61 percent reported that they were shy. Thirty percent of those who labeled themselves as shy tended to blame themselves in social situations with negative outcomes. This group demonstrated significantly greater fear of negative evaluation and social anxiety than the rest of the sample (Henderson and Zimbardo 1993). Prevalence of Social Phobia in community samples is currently estimated at 9 to 13 percent. Gender ratios have been generally reported as equal in normative samples of shy college students. Some samples of social phobics have suggested larger numbers of women than men, but these findings have been mixed. The gender ratio of clients presenting at the Shyness Clinic is 62 percent men to 38 percent women.</a:t>
            </a:r>
          </a:p>
          <a:p>
            <a:pPr>
              <a:defRPr/>
            </a:pPr>
            <a:r>
              <a:rPr lang="en-US" smtClean="0">
                <a:solidFill>
                  <a:srgbClr val="000000"/>
                </a:solidFill>
                <a:latin typeface="Times" charset="0"/>
                <a:cs typeface="Times" charset="0"/>
              </a:rPr>
              <a:t>Your clients will present with inhibitory or avoidant behaviors (refusing to enter situations, becoming "invisible" in groups) or, less frequently, overactive behaviors (overcompensating for anxiety by excessive talking or </a:t>
            </a:r>
            <a:r>
              <a:rPr lang="ja-JP" altLang="en-US" smtClean="0">
                <a:solidFill>
                  <a:srgbClr val="000000"/>
                </a:solidFill>
                <a:latin typeface="Times" charset="0"/>
                <a:cs typeface="Times" charset="0"/>
              </a:rPr>
              <a:t>“</a:t>
            </a:r>
            <a:r>
              <a:rPr lang="en-US" smtClean="0">
                <a:solidFill>
                  <a:srgbClr val="000000"/>
                </a:solidFill>
                <a:latin typeface="Times" charset="0"/>
                <a:cs typeface="Times" charset="0"/>
              </a:rPr>
              <a:t>enacting</a:t>
            </a:r>
            <a:r>
              <a:rPr lang="ja-JP" altLang="en-US" smtClean="0">
                <a:solidFill>
                  <a:srgbClr val="000000"/>
                </a:solidFill>
                <a:latin typeface="Times" charset="0"/>
                <a:cs typeface="Times" charset="0"/>
              </a:rPr>
              <a:t>”</a:t>
            </a:r>
            <a:r>
              <a:rPr lang="en-US" smtClean="0">
                <a:solidFill>
                  <a:srgbClr val="000000"/>
                </a:solidFill>
                <a:latin typeface="Times" charset="0"/>
                <a:cs typeface="Times" charset="0"/>
              </a:rPr>
              <a:t> what are perceived to be favored behaviors instead of simply being themselves).</a:t>
            </a:r>
          </a:p>
          <a:p>
            <a:pPr>
              <a:defRPr/>
            </a:pPr>
            <a:r>
              <a:rPr lang="en-US" smtClean="0">
                <a:solidFill>
                  <a:srgbClr val="000000"/>
                </a:solidFill>
                <a:latin typeface="Times" charset="0"/>
                <a:cs typeface="Times" charset="0"/>
              </a:rPr>
              <a:t>Your treatment goals will include bringing inhibited or overactive behaviors into a desired balance. You will sometimes urge clients to experiment with changing behaviors in order to see which ones seem to better suit their natural style.  Sometimes behavioral changes affect the other domains of shyness and Social Phobia: physiological arousal, maladaptive thinking patterns, and negative emotions.</a:t>
            </a:r>
          </a:p>
          <a:p>
            <a:pPr>
              <a:defRPr/>
            </a:pPr>
            <a:endParaRPr lang="en-US" smtClean="0">
              <a:solidFill>
                <a:srgbClr val="000000"/>
              </a:solidFill>
              <a:latin typeface="Times" charset="0"/>
              <a:cs typeface="Times" charset="0"/>
            </a:endParaRPr>
          </a:p>
          <a:p>
            <a:pPr>
              <a:defRPr/>
            </a:pPr>
            <a:r>
              <a:rPr lang="en-US" smtClean="0">
                <a:solidFill>
                  <a:srgbClr val="000000"/>
                </a:solidFill>
                <a:latin typeface="Times" charset="0"/>
                <a:cs typeface="Times" charset="0"/>
              </a:rPr>
              <a:t>2. Physiological Arousal.</a:t>
            </a:r>
          </a:p>
          <a:p>
            <a:pPr>
              <a:defRPr/>
            </a:pPr>
            <a:r>
              <a:rPr lang="en-US" smtClean="0">
                <a:solidFill>
                  <a:srgbClr val="000000"/>
                </a:solidFill>
                <a:latin typeface="Times" charset="0"/>
                <a:cs typeface="Times" charset="0"/>
              </a:rPr>
              <a:t>Your clients will complain of uncomfortable bodily sensations experienced in feared situations. These sensations include sweating, trembling, and racing heartbeats, etc.</a:t>
            </a:r>
          </a:p>
          <a:p>
            <a:pPr>
              <a:defRPr/>
            </a:pPr>
            <a:r>
              <a:rPr lang="en-US" smtClean="0">
                <a:solidFill>
                  <a:srgbClr val="000000"/>
                </a:solidFill>
                <a:latin typeface="Times" charset="0"/>
                <a:cs typeface="Times" charset="0"/>
              </a:rPr>
              <a:t>Treatment goals are to help clients understand that their discomfort is very likely much less apparent than they believe, that they can behave as they wish socially even though they may experience anxiety while doing so, and, eventually, to reduce the intensity of physiological arousal as the client benefits from treatment. A goal to reduce physiological arousal should be translated into a concrete and specific goal, such as a reduction of a certain number of points on the Subjective Units of Distress Scale (SUDS; this scale, on which clients rate subjective anxiety on a scale from 0 to 100 at a given time or in a given situation, is described in session 2). </a:t>
            </a:r>
          </a:p>
          <a:p>
            <a:pPr>
              <a:defRPr/>
            </a:pPr>
            <a:endParaRPr lang="en-US" smtClean="0">
              <a:solidFill>
                <a:srgbClr val="000000"/>
              </a:solidFill>
              <a:latin typeface="Times" charset="0"/>
              <a:cs typeface="Times" charset="0"/>
            </a:endParaRPr>
          </a:p>
          <a:p>
            <a:pPr>
              <a:defRPr/>
            </a:pPr>
            <a:r>
              <a:rPr lang="en-US" smtClean="0">
                <a:solidFill>
                  <a:srgbClr val="000000"/>
                </a:solidFill>
                <a:latin typeface="Times" charset="0"/>
                <a:cs typeface="Times" charset="0"/>
              </a:rPr>
              <a:t>3. Maladaptive thinking patterns.</a:t>
            </a:r>
          </a:p>
          <a:p>
            <a:pPr>
              <a:defRPr/>
            </a:pPr>
            <a:r>
              <a:rPr lang="en-US" smtClean="0">
                <a:solidFill>
                  <a:srgbClr val="000000"/>
                </a:solidFill>
                <a:latin typeface="Times" charset="0"/>
                <a:cs typeface="Times" charset="0"/>
              </a:rPr>
              <a:t>	Shy clients tend to exercise thinking patterns which undermine their desire to feel more comfortable and to participate in difficult situations. These include simple cognitive distortions (for example, black and white thinking in which some particular performance which falls short of perfection is perceived by the clients to indicate that they are totally inadequate); maladaptive attributions (for example, shy people tend to blame themselves for perceived failures and to credit the situation for perceived successes); and distortions of the self-concept.</a:t>
            </a:r>
          </a:p>
          <a:p>
            <a:pPr>
              <a:defRPr/>
            </a:pPr>
            <a:r>
              <a:rPr lang="en-US" smtClean="0">
                <a:solidFill>
                  <a:srgbClr val="000000"/>
                </a:solidFill>
                <a:latin typeface="Times" charset="0"/>
                <a:cs typeface="Times" charset="0"/>
              </a:rPr>
              <a:t>	An important component of the treatment is to challenge maladaptive thinking patterns and to replace them with thoughts which are more likely to move clients toward their goals. This process is termed "cognitive restructuring," and is a major component of this approach.</a:t>
            </a:r>
          </a:p>
          <a:p>
            <a:pPr>
              <a:defRPr/>
            </a:pPr>
            <a:endParaRPr lang="en-US" smtClean="0">
              <a:solidFill>
                <a:srgbClr val="000000"/>
              </a:solidFill>
              <a:latin typeface="Times" charset="0"/>
              <a:cs typeface="Times" charset="0"/>
            </a:endParaRPr>
          </a:p>
          <a:p>
            <a:pPr>
              <a:defRPr/>
            </a:pPr>
            <a:r>
              <a:rPr lang="en-US" smtClean="0">
                <a:solidFill>
                  <a:srgbClr val="000000"/>
                </a:solidFill>
                <a:latin typeface="Times" charset="0"/>
                <a:cs typeface="Times" charset="0"/>
              </a:rPr>
              <a:t>4. Negative emotions.</a:t>
            </a:r>
          </a:p>
          <a:p>
            <a:pPr>
              <a:defRPr/>
            </a:pPr>
            <a:r>
              <a:rPr lang="en-US" smtClean="0">
                <a:solidFill>
                  <a:srgbClr val="000000"/>
                </a:solidFill>
                <a:latin typeface="Times" charset="0"/>
                <a:cs typeface="Times" charset="0"/>
              </a:rPr>
              <a:t>Affect states such as embarrassment, shame, and guilt play a key role in promulgating a cycle of avoidance and anxiety. </a:t>
            </a:r>
          </a:p>
          <a:p>
            <a:pPr>
              <a:defRPr/>
            </a:pPr>
            <a:r>
              <a:rPr lang="en-US" smtClean="0">
                <a:solidFill>
                  <a:srgbClr val="000000"/>
                </a:solidFill>
                <a:latin typeface="Times" charset="0"/>
                <a:cs typeface="Times" charset="0"/>
              </a:rPr>
              <a:t>Your treatment goal is to help clients understand how their emotional states affect their thoughts and behaviors, and to help them learn strategies for coping with these states.</a:t>
            </a:r>
          </a:p>
          <a:p>
            <a:pPr>
              <a:defRPr/>
            </a:pPr>
            <a:endParaRPr lang="en-US" smtClean="0">
              <a:solidFill>
                <a:srgbClr val="000000"/>
              </a:solidFill>
              <a:latin typeface="Times" charset="0"/>
              <a:cs typeface="Times" charset="0"/>
            </a:endParaRPr>
          </a:p>
          <a:p>
            <a:pPr>
              <a:defRPr/>
            </a:pPr>
            <a:r>
              <a:rPr lang="en-US" smtClean="0">
                <a:solidFill>
                  <a:srgbClr val="000000"/>
                </a:solidFill>
                <a:latin typeface="Times" charset="0"/>
                <a:cs typeface="Times" charset="0"/>
              </a:rPr>
              <a:t>These four domains constitute a dynamically interactive system. Changes effected in one domain sometimes bring about movement in other domains. Because the cognitive and behavioral domains lend themselves best to direct manipulation, treatment consists of exposures with cognitive restructuring, emphasizing specific attributional and self-concept restructuring for new situations and interpersonal skill-building for initiating and deepening relationships.</a:t>
            </a:r>
          </a:p>
          <a:p>
            <a:pPr>
              <a:defRPr/>
            </a:pPr>
            <a:endParaRPr lang="en-US" smtClean="0">
              <a:solidFill>
                <a:srgbClr val="000000"/>
              </a:solidFill>
              <a:latin typeface="Times" charset="0"/>
              <a:cs typeface="Times" charset="0"/>
            </a:endParaRPr>
          </a:p>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defRPr/>
            </a:pPr>
            <a:r>
              <a:rPr lang="en-US" dirty="0" smtClean="0"/>
              <a:t>Try this now</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FB023FAA-C97C-DD4B-B82F-DAFEFC7EAD7D}" type="slidenum">
              <a:rPr lang="en-GB" b="0">
                <a:solidFill>
                  <a:schemeClr val="tx1"/>
                </a:solidFill>
                <a:effectLst>
                  <a:outerShdw blurRad="38100" dist="38100" dir="2700000" algn="tl">
                    <a:srgbClr val="000000">
                      <a:alpha val="43137"/>
                    </a:srgbClr>
                  </a:outerShdw>
                </a:effectLst>
                <a:cs typeface="+mn-cs"/>
              </a:rPr>
              <a:pPr eaLnBrk="1" hangingPunct="1">
                <a:defRPr/>
              </a:pPr>
              <a:t>61</a:t>
            </a:fld>
            <a:endParaRPr lang="en-GB" b="0">
              <a:solidFill>
                <a:schemeClr val="tx1"/>
              </a:solidFill>
              <a:effectLst>
                <a:outerShdw blurRad="38100" dist="38100" dir="2700000" algn="tl">
                  <a:srgbClr val="000000">
                    <a:alpha val="43137"/>
                  </a:srgbClr>
                </a:outerShdw>
              </a:effectLst>
              <a:cs typeface="+mn-cs"/>
            </a:endParaRPr>
          </a:p>
        </p:txBody>
      </p:sp>
      <p:sp>
        <p:nvSpPr>
          <p:cNvPr id="159747" name="Rectangle 2"/>
          <p:cNvSpPr>
            <a:spLocks noGrp="1" noRot="1" noChangeAspect="1" noChangeArrowheads="1" noTextEdit="1"/>
          </p:cNvSpPr>
          <p:nvPr>
            <p:ph type="sldImg"/>
          </p:nvPr>
        </p:nvSpPr>
        <p:spPr>
          <a:xfrm>
            <a:off x="1150938" y="692150"/>
            <a:ext cx="4556125" cy="3416300"/>
          </a:xfrm>
          <a:ln/>
        </p:spPr>
      </p:sp>
      <p:sp>
        <p:nvSpPr>
          <p:cNvPr id="159748"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fld id="{F0CDEE77-C0B9-6640-8A8A-58B5E6024B37}" type="slidenum">
              <a:rPr lang="en-GB"/>
              <a:pPr/>
              <a:t>62</a:t>
            </a:fld>
            <a:endParaRPr lang="en-GB"/>
          </a:p>
        </p:txBody>
      </p:sp>
      <p:sp>
        <p:nvSpPr>
          <p:cNvPr id="147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gn="r"/>
            <a:fld id="{18DDAA2D-3D02-CD44-8626-B9CF4154E50F}" type="slidenum">
              <a:rPr lang="en-GB" sz="1200">
                <a:latin typeface="Times New Roman" charset="0"/>
                <a:cs typeface="Arial" charset="0"/>
              </a:rPr>
              <a:pPr algn="r"/>
              <a:t>62</a:t>
            </a:fld>
            <a:endParaRPr lang="en-GB" sz="1200">
              <a:latin typeface="Times New Roman" charset="0"/>
              <a:cs typeface="Arial" charset="0"/>
            </a:endParaRPr>
          </a:p>
        </p:txBody>
      </p:sp>
      <p:sp>
        <p:nvSpPr>
          <p:cNvPr id="147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gn="r"/>
            <a:fld id="{EF6F9EBF-48A8-D541-AB86-0566A70E0897}" type="slidenum">
              <a:rPr lang="en-GB" sz="1200">
                <a:latin typeface="Times New Roman" charset="0"/>
                <a:cs typeface="Arial" charset="0"/>
              </a:rPr>
              <a:pPr algn="r"/>
              <a:t>62</a:t>
            </a:fld>
            <a:endParaRPr lang="en-GB" sz="1200">
              <a:latin typeface="Times New Roman" charset="0"/>
              <a:cs typeface="Arial" charset="0"/>
            </a:endParaRPr>
          </a:p>
        </p:txBody>
      </p:sp>
      <p:sp>
        <p:nvSpPr>
          <p:cNvPr id="819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8197"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C9A55729-078D-9341-980B-35837BB31617}" type="slidenum">
              <a:rPr lang="en-GB" b="0">
                <a:solidFill>
                  <a:schemeClr val="tx1"/>
                </a:solidFill>
                <a:effectLst>
                  <a:outerShdw blurRad="38100" dist="38100" dir="2700000" algn="tl">
                    <a:srgbClr val="000000">
                      <a:alpha val="43137"/>
                    </a:srgbClr>
                  </a:outerShdw>
                </a:effectLst>
                <a:cs typeface="+mn-cs"/>
              </a:rPr>
              <a:pPr eaLnBrk="1" hangingPunct="1">
                <a:defRPr/>
              </a:pPr>
              <a:t>63</a:t>
            </a:fld>
            <a:endParaRPr lang="en-GB" b="0">
              <a:solidFill>
                <a:schemeClr val="tx1"/>
              </a:solidFill>
              <a:effectLst>
                <a:outerShdw blurRad="38100" dist="38100" dir="2700000" algn="tl">
                  <a:srgbClr val="000000">
                    <a:alpha val="43137"/>
                  </a:srgbClr>
                </a:outerShdw>
              </a:effectLst>
              <a:cs typeface="+mn-cs"/>
            </a:endParaRPr>
          </a:p>
        </p:txBody>
      </p:sp>
      <p:sp>
        <p:nvSpPr>
          <p:cNvPr id="160771" name="Rectangle 2"/>
          <p:cNvSpPr>
            <a:spLocks noGrp="1" noRot="1" noChangeAspect="1" noChangeArrowheads="1" noTextEdit="1"/>
          </p:cNvSpPr>
          <p:nvPr>
            <p:ph type="sldImg"/>
          </p:nvPr>
        </p:nvSpPr>
        <p:spPr>
          <a:xfrm>
            <a:off x="1150938" y="692150"/>
            <a:ext cx="4556125" cy="3416300"/>
          </a:xfrm>
          <a:ln/>
        </p:spPr>
      </p:sp>
      <p:sp>
        <p:nvSpPr>
          <p:cNvPr id="160772"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algn="r" eaLnBrk="1" hangingPunct="1">
              <a:defRPr/>
            </a:pPr>
            <a:fld id="{A000D613-A6F2-1846-837B-68A09093DF98}" type="slidenum">
              <a:rPr lang="en-GB" sz="1200" b="0" smtClean="0">
                <a:solidFill>
                  <a:schemeClr val="tx1"/>
                </a:solidFill>
                <a:effectLst>
                  <a:outerShdw blurRad="38100" dist="38100" dir="2700000" algn="tl">
                    <a:srgbClr val="000000">
                      <a:alpha val="43137"/>
                    </a:srgbClr>
                  </a:outerShdw>
                </a:effectLst>
                <a:cs typeface="+mn-cs"/>
              </a:rPr>
              <a:pPr algn="r" eaLnBrk="1" hangingPunct="1">
                <a:defRPr/>
              </a:pPr>
              <a:t>64</a:t>
            </a:fld>
            <a:endParaRPr lang="en-GB" sz="1200" b="0" smtClean="0">
              <a:solidFill>
                <a:schemeClr val="tx1"/>
              </a:solidFill>
              <a:effectLst>
                <a:outerShdw blurRad="38100" dist="38100" dir="2700000" algn="tl">
                  <a:srgbClr val="000000">
                    <a:alpha val="43137"/>
                  </a:srgbClr>
                </a:outerShdw>
              </a:effectLst>
              <a:cs typeface="+mn-cs"/>
            </a:endParaRPr>
          </a:p>
        </p:txBody>
      </p:sp>
      <p:sp>
        <p:nvSpPr>
          <p:cNvPr id="235523" name="Rectangle 2"/>
          <p:cNvSpPr>
            <a:spLocks noGrp="1" noRot="1" noChangeAspect="1" noChangeArrowheads="1" noTextEdit="1"/>
          </p:cNvSpPr>
          <p:nvPr>
            <p:ph type="sldImg"/>
          </p:nvPr>
        </p:nvSpPr>
        <p:spPr>
          <a:xfrm>
            <a:off x="1150938" y="692150"/>
            <a:ext cx="4556125" cy="3416300"/>
          </a:xfrm>
          <a:ln/>
        </p:spPr>
      </p:sp>
      <p:sp>
        <p:nvSpPr>
          <p:cNvPr id="235524" name="Rectangle 3"/>
          <p:cNvSpPr>
            <a:spLocks noGrp="1" noChangeArrowheads="1"/>
          </p:cNvSpPr>
          <p:nvPr>
            <p:ph type="body" idx="1"/>
          </p:nvPr>
        </p:nvSpPr>
        <p:spPr/>
        <p:txBody>
          <a:bodyPr/>
          <a:lstStyle/>
          <a:p>
            <a:pPr eaLnBrk="1" hangingPunct="1">
              <a:defRPr/>
            </a:pPr>
            <a:r>
              <a:rPr lang="en-US" dirty="0" smtClean="0">
                <a:latin typeface="Times New Roman" charset="0"/>
                <a:cs typeface="+mn-cs"/>
              </a:rPr>
              <a:t>Now do the compassionate ideal other</a:t>
            </a:r>
            <a:endParaRPr lang="en-US" dirty="0">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069EC215-96AF-2C42-8240-8C281142D3AC}" type="slidenum">
              <a:rPr lang="en-GB" b="0" smtClean="0">
                <a:solidFill>
                  <a:schemeClr val="tx1"/>
                </a:solidFill>
                <a:effectLst>
                  <a:outerShdw blurRad="38100" dist="38100" dir="2700000" algn="tl">
                    <a:srgbClr val="000000">
                      <a:alpha val="43137"/>
                    </a:srgbClr>
                  </a:outerShdw>
                </a:effectLst>
                <a:cs typeface="+mn-cs"/>
              </a:rPr>
              <a:pPr eaLnBrk="1" hangingPunct="1">
                <a:defRPr/>
              </a:pPr>
              <a:t>70</a:t>
            </a:fld>
            <a:endParaRPr lang="en-GB" b="0" smtClean="0">
              <a:solidFill>
                <a:schemeClr val="tx1"/>
              </a:solidFill>
              <a:effectLst>
                <a:outerShdw blurRad="38100" dist="38100" dir="2700000" algn="tl">
                  <a:srgbClr val="000000">
                    <a:alpha val="43137"/>
                  </a:srgbClr>
                </a:outerShdw>
              </a:effectLst>
              <a:cs typeface="+mn-cs"/>
            </a:endParaRPr>
          </a:p>
        </p:txBody>
      </p:sp>
      <p:sp>
        <p:nvSpPr>
          <p:cNvPr id="159747" name="Rectangle 2"/>
          <p:cNvSpPr>
            <a:spLocks noGrp="1" noRot="1" noChangeAspect="1" noChangeArrowheads="1" noTextEdit="1"/>
          </p:cNvSpPr>
          <p:nvPr>
            <p:ph type="sldImg"/>
          </p:nvPr>
        </p:nvSpPr>
        <p:spPr>
          <a:xfrm>
            <a:off x="1144588" y="685800"/>
            <a:ext cx="4573587" cy="3429000"/>
          </a:xfrm>
          <a:ln/>
        </p:spPr>
      </p:sp>
      <p:sp>
        <p:nvSpPr>
          <p:cNvPr id="159748"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2C2F7413-FD28-1049-AD5A-7F480696641C}" type="slidenum">
              <a:rPr lang="en-GB" b="0" smtClean="0">
                <a:solidFill>
                  <a:schemeClr val="tx1"/>
                </a:solidFill>
                <a:effectLst>
                  <a:outerShdw blurRad="38100" dist="38100" dir="2700000" algn="tl">
                    <a:srgbClr val="000000">
                      <a:alpha val="43137"/>
                    </a:srgbClr>
                  </a:outerShdw>
                </a:effectLst>
                <a:cs typeface="+mn-cs"/>
              </a:rPr>
              <a:pPr eaLnBrk="1" hangingPunct="1">
                <a:defRPr/>
              </a:pPr>
              <a:t>71</a:t>
            </a:fld>
            <a:endParaRPr lang="en-GB" b="0" smtClean="0">
              <a:solidFill>
                <a:schemeClr val="tx1"/>
              </a:solidFill>
              <a:effectLst>
                <a:outerShdw blurRad="38100" dist="38100" dir="2700000" algn="tl">
                  <a:srgbClr val="000000">
                    <a:alpha val="43137"/>
                  </a:srgbClr>
                </a:outerShdw>
              </a:effectLst>
              <a:cs typeface="+mn-cs"/>
            </a:endParaRPr>
          </a:p>
        </p:txBody>
      </p:sp>
      <p:sp>
        <p:nvSpPr>
          <p:cNvPr id="161795" name="Rectangle 2"/>
          <p:cNvSpPr>
            <a:spLocks noGrp="1" noRot="1" noChangeAspect="1" noChangeArrowheads="1" noTextEdit="1"/>
          </p:cNvSpPr>
          <p:nvPr>
            <p:ph type="sldImg"/>
          </p:nvPr>
        </p:nvSpPr>
        <p:spPr>
          <a:xfrm>
            <a:off x="1150938" y="692150"/>
            <a:ext cx="4556125" cy="3416300"/>
          </a:xfrm>
          <a:ln/>
        </p:spPr>
      </p:sp>
      <p:sp>
        <p:nvSpPr>
          <p:cNvPr id="161796"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67586" name="Notes Placeholder 2"/>
          <p:cNvSpPr>
            <a:spLocks noGrp="1"/>
          </p:cNvSpPr>
          <p:nvPr>
            <p:ph type="body" idx="1"/>
          </p:nvPr>
        </p:nvSpPr>
        <p:spPr/>
        <p:txBody>
          <a:bodyPr/>
          <a:lstStyle/>
          <a:p>
            <a:pPr>
              <a:defRPr/>
            </a:pPr>
            <a:r>
              <a:rPr lang="en-US" smtClean="0">
                <a:latin typeface="Times New Roman" charset="0"/>
                <a:cs typeface="+mn-cs"/>
              </a:rPr>
              <a:t>Add memories on each slide</a:t>
            </a:r>
          </a:p>
        </p:txBody>
      </p:sp>
      <p:sp>
        <p:nvSpPr>
          <p:cNvPr id="67587" name="Slide Number Placeholder 3"/>
          <p:cNvSpPr>
            <a:spLocks noGrp="1"/>
          </p:cNvSpPr>
          <p:nvPr>
            <p:ph type="sldNum" sz="quarter" idx="4294967295"/>
          </p:nvPr>
        </p:nvSpPr>
        <p:spPr>
          <a:xfrm>
            <a:off x="3884613" y="8685213"/>
            <a:ext cx="2971800" cy="457200"/>
          </a:xfrm>
          <a:prstGeom prst="rect">
            <a:avLst/>
          </a:prstGeom>
        </p:spPr>
        <p:txBody>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defRPr/>
            </a:pPr>
            <a:fld id="{16DC105E-1B17-CD4A-AB9A-DF29231B54EC}" type="slidenum">
              <a:rPr lang="en-GB" sz="1200" b="0" smtClean="0">
                <a:solidFill>
                  <a:schemeClr val="tx1"/>
                </a:solidFill>
                <a:effectLst>
                  <a:outerShdw blurRad="38100" dist="38100" dir="2700000" algn="tl">
                    <a:srgbClr val="000000">
                      <a:alpha val="43137"/>
                    </a:srgbClr>
                  </a:outerShdw>
                </a:effectLst>
              </a:rPr>
              <a:pPr eaLnBrk="1" hangingPunct="1">
                <a:defRPr/>
              </a:pPr>
              <a:t>73</a:t>
            </a:fld>
            <a:endParaRPr lang="en-GB" sz="1200" b="0" smtClean="0">
              <a:solidFill>
                <a:schemeClr val="tx1"/>
              </a:solidFill>
              <a:effectLst>
                <a:outerShdw blurRad="38100" dist="38100" dir="2700000" algn="tl">
                  <a:srgbClr val="000000">
                    <a:alpha val="43137"/>
                  </a:srgbClr>
                </a:outerShdw>
              </a:effectLs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92495E28-489E-7B46-A160-539A4884824D}" type="slidenum">
              <a:rPr lang="en-GB" b="0" smtClean="0">
                <a:solidFill>
                  <a:schemeClr val="tx1"/>
                </a:solidFill>
                <a:effectLst>
                  <a:outerShdw blurRad="38100" dist="38100" dir="2700000" algn="tl">
                    <a:srgbClr val="000000">
                      <a:alpha val="43137"/>
                    </a:srgbClr>
                  </a:outerShdw>
                </a:effectLst>
                <a:cs typeface="+mn-cs"/>
              </a:rPr>
              <a:pPr eaLnBrk="1" hangingPunct="1">
                <a:defRPr/>
              </a:pPr>
              <a:t>76</a:t>
            </a:fld>
            <a:endParaRPr lang="en-GB" b="0" smtClean="0">
              <a:solidFill>
                <a:schemeClr val="tx1"/>
              </a:solidFill>
              <a:effectLst>
                <a:outerShdw blurRad="38100" dist="38100" dir="2700000" algn="tl">
                  <a:srgbClr val="000000">
                    <a:alpha val="43137"/>
                  </a:srgbClr>
                </a:outerShdw>
              </a:effectLst>
              <a:cs typeface="+mn-cs"/>
            </a:endParaRPr>
          </a:p>
        </p:txBody>
      </p:sp>
      <p:sp>
        <p:nvSpPr>
          <p:cNvPr id="209923" name="Rectangle 2"/>
          <p:cNvSpPr>
            <a:spLocks noGrp="1" noRot="1" noChangeAspect="1" noChangeArrowheads="1" noTextEdit="1"/>
          </p:cNvSpPr>
          <p:nvPr>
            <p:ph type="sldImg"/>
          </p:nvPr>
        </p:nvSpPr>
        <p:spPr>
          <a:xfrm>
            <a:off x="1150938" y="692150"/>
            <a:ext cx="4556125" cy="3416300"/>
          </a:xfrm>
          <a:ln/>
        </p:spPr>
      </p:sp>
      <p:sp>
        <p:nvSpPr>
          <p:cNvPr id="209924"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90373CEC-C633-D943-8D22-385601B12F2B}" type="slidenum">
              <a:rPr lang="en-GB" b="0" smtClean="0">
                <a:solidFill>
                  <a:schemeClr val="tx1"/>
                </a:solidFill>
              </a:rPr>
              <a:pPr eaLnBrk="1" hangingPunct="1">
                <a:defRPr/>
              </a:pPr>
              <a:t>77</a:t>
            </a:fld>
            <a:endParaRPr lang="en-GB" b="0" smtClean="0">
              <a:solidFill>
                <a:schemeClr val="tx1"/>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p:txBody>
          <a:bodyPr/>
          <a:lstStyle/>
          <a:p>
            <a:pPr eaLnBrk="1" hangingPunct="1">
              <a:defRPr/>
            </a:pPr>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lnSpc>
                <a:spcPct val="90000"/>
              </a:lnSpc>
              <a:defRPr/>
            </a:pPr>
            <a:r>
              <a:rPr lang="en-US" dirty="0" smtClean="0"/>
              <a:t>			Jane	      	College students</a:t>
            </a:r>
          </a:p>
          <a:p>
            <a:pPr>
              <a:lnSpc>
                <a:spcPct val="90000"/>
              </a:lnSpc>
              <a:defRPr/>
            </a:pPr>
            <a:r>
              <a:rPr lang="en-US" dirty="0" smtClean="0"/>
              <a:t> 						(N=222)</a:t>
            </a:r>
          </a:p>
          <a:p>
            <a:pPr>
              <a:lnSpc>
                <a:spcPct val="90000"/>
              </a:lnSpc>
              <a:defRPr/>
            </a:pPr>
            <a:r>
              <a:rPr lang="en-US" dirty="0" smtClean="0"/>
              <a:t>0 – 4	M = 2.8		Total = 42	Avg. = 16.1 (SD 10.4)</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a:lnSpc>
                <a:spcPct val="90000"/>
              </a:lnSpc>
              <a:defRPr/>
            </a:pPr>
            <a:r>
              <a:rPr lang="en-US" dirty="0" smtClean="0"/>
              <a:t>			Jane	      	 College students</a:t>
            </a:r>
          </a:p>
          <a:p>
            <a:pPr>
              <a:lnSpc>
                <a:spcPct val="90000"/>
              </a:lnSpc>
              <a:defRPr/>
            </a:pPr>
            <a:r>
              <a:rPr lang="en-US" dirty="0" smtClean="0"/>
              <a:t> 0 – 4	M = 3.6		Total = 47		</a:t>
            </a:r>
            <a:r>
              <a:rPr lang="en-US" dirty="0" err="1" smtClean="0"/>
              <a:t>Avg</a:t>
            </a:r>
            <a:r>
              <a:rPr lang="en-US" dirty="0" smtClean="0"/>
              <a:t> = 15.8 (SD 7.8)</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4294967295"/>
          </p:nvPr>
        </p:nvSpPr>
        <p:spPr>
          <a:xfrm>
            <a:off x="3884613" y="8685213"/>
            <a:ext cx="2971800" cy="45720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fld id="{DAE804F7-5FEA-594B-8CCD-22A53173DF94}" type="slidenum">
              <a:rPr lang="en-GB" b="0" smtClean="0">
                <a:solidFill>
                  <a:schemeClr val="tx1"/>
                </a:solidFill>
                <a:effectLst>
                  <a:outerShdw blurRad="38100" dist="38100" dir="2700000" algn="tl">
                    <a:srgbClr val="000000">
                      <a:alpha val="43137"/>
                    </a:srgbClr>
                  </a:outerShdw>
                </a:effectLst>
                <a:cs typeface="+mn-cs"/>
              </a:rPr>
              <a:pPr eaLnBrk="1" hangingPunct="1">
                <a:defRPr/>
              </a:pPr>
              <a:t>83</a:t>
            </a:fld>
            <a:endParaRPr lang="en-GB" b="0" smtClean="0">
              <a:solidFill>
                <a:schemeClr val="tx1"/>
              </a:solidFill>
              <a:effectLst>
                <a:outerShdw blurRad="38100" dist="38100" dir="2700000" algn="tl">
                  <a:srgbClr val="000000">
                    <a:alpha val="43137"/>
                  </a:srgbClr>
                </a:outerShdw>
              </a:effectLst>
              <a:cs typeface="+mn-cs"/>
            </a:endParaRPr>
          </a:p>
        </p:txBody>
      </p:sp>
      <p:sp>
        <p:nvSpPr>
          <p:cNvPr id="210947" name="Rectangle 2"/>
          <p:cNvSpPr>
            <a:spLocks noGrp="1" noRot="1" noChangeAspect="1" noChangeArrowheads="1" noTextEdit="1"/>
          </p:cNvSpPr>
          <p:nvPr>
            <p:ph type="sldImg"/>
          </p:nvPr>
        </p:nvSpPr>
        <p:spPr>
          <a:xfrm>
            <a:off x="1150938" y="692150"/>
            <a:ext cx="4556125" cy="3416300"/>
          </a:xfrm>
          <a:ln/>
        </p:spPr>
      </p:sp>
      <p:sp>
        <p:nvSpPr>
          <p:cNvPr id="210948" name="Rectangle 3"/>
          <p:cNvSpPr>
            <a:spLocks noGrp="1" noChangeArrowheads="1"/>
          </p:cNvSpPr>
          <p:nvPr>
            <p:ph type="body" idx="1"/>
          </p:nvPr>
        </p:nvSpPr>
        <p:spPr/>
        <p:txBody>
          <a:bodyPr/>
          <a:lstStyle/>
          <a:p>
            <a:pPr eaLnBrk="1" hangingPunct="1">
              <a:defRPr/>
            </a:pPr>
            <a:endParaRPr lang="en-US">
              <a:latin typeface="Times New Roman" charset="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algn="r" eaLnBrk="1" hangingPunct="1">
              <a:defRPr/>
            </a:pPr>
            <a:fld id="{3F0757AF-B3AD-BA41-BEAC-2C98F6F1B766}" type="slidenum">
              <a:rPr lang="en-GB" sz="1200" b="0" smtClean="0">
                <a:solidFill>
                  <a:schemeClr val="tx1"/>
                </a:solidFill>
                <a:effectLst>
                  <a:outerShdw blurRad="38100" dist="38100" dir="2700000" algn="tl">
                    <a:srgbClr val="000000">
                      <a:alpha val="43137"/>
                    </a:srgbClr>
                  </a:outerShdw>
                </a:effectLst>
                <a:cs typeface="Arial" charset="0"/>
              </a:rPr>
              <a:pPr algn="r" eaLnBrk="1" hangingPunct="1">
                <a:defRPr/>
              </a:pPr>
              <a:t>84</a:t>
            </a:fld>
            <a:endParaRPr lang="en-GB" sz="1200" b="0" smtClean="0">
              <a:solidFill>
                <a:schemeClr val="tx1"/>
              </a:solidFill>
              <a:effectLst>
                <a:outerShdw blurRad="38100" dist="38100" dir="2700000" algn="tl">
                  <a:srgbClr val="000000">
                    <a:alpha val="43137"/>
                  </a:srgbClr>
                </a:outerShdw>
              </a:effectLst>
              <a:cs typeface="Arial" charset="0"/>
            </a:endParaRPr>
          </a:p>
        </p:txBody>
      </p:sp>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algn="r" eaLnBrk="1" hangingPunct="1">
              <a:defRPr/>
            </a:pPr>
            <a:fld id="{B234C110-F539-894D-87CB-938D55953BF4}" type="slidenum">
              <a:rPr lang="en-GB" sz="1200" b="0" smtClean="0">
                <a:solidFill>
                  <a:schemeClr val="tx1"/>
                </a:solidFill>
                <a:effectLst>
                  <a:outerShdw blurRad="38100" dist="38100" dir="2700000" algn="tl">
                    <a:srgbClr val="000000">
                      <a:alpha val="43137"/>
                    </a:srgbClr>
                  </a:outerShdw>
                </a:effectLst>
                <a:cs typeface="Arial" charset="0"/>
              </a:rPr>
              <a:pPr algn="r" eaLnBrk="1" hangingPunct="1">
                <a:defRPr/>
              </a:pPr>
              <a:t>84</a:t>
            </a:fld>
            <a:endParaRPr lang="en-GB" sz="1200" b="0" smtClean="0">
              <a:solidFill>
                <a:schemeClr val="tx1"/>
              </a:solidFill>
              <a:effectLst>
                <a:outerShdw blurRad="38100" dist="38100" dir="2700000" algn="tl">
                  <a:srgbClr val="000000">
                    <a:alpha val="43137"/>
                  </a:srgbClr>
                </a:outerShdw>
              </a:effectLst>
              <a:cs typeface="Arial" charset="0"/>
            </a:endParaRPr>
          </a:p>
        </p:txBody>
      </p:sp>
      <p:sp>
        <p:nvSpPr>
          <p:cNvPr id="192516" name="Rectangle 2"/>
          <p:cNvSpPr>
            <a:spLocks noGrp="1" noRot="1" noChangeAspect="1" noChangeArrowheads="1" noTextEdit="1"/>
          </p:cNvSpPr>
          <p:nvPr>
            <p:ph type="sldImg"/>
          </p:nvPr>
        </p:nvSpPr>
        <p:spPr>
          <a:xfrm>
            <a:off x="1150938" y="692150"/>
            <a:ext cx="4556125" cy="3416300"/>
          </a:xfrm>
          <a:ln/>
        </p:spPr>
      </p:sp>
      <p:sp>
        <p:nvSpPr>
          <p:cNvPr id="192517" name="Rectangle 3"/>
          <p:cNvSpPr>
            <a:spLocks noGrp="1" noChangeArrowheads="1"/>
          </p:cNvSpPr>
          <p:nvPr>
            <p:ph type="body" idx="1"/>
          </p:nvPr>
        </p:nvSpPr>
        <p:spPr/>
        <p:txBody>
          <a:bodyPr/>
          <a:lstStyle/>
          <a:p>
            <a:pPr>
              <a:defRPr/>
            </a:pPr>
            <a:endParaRPr lang="en-US">
              <a:latin typeface="Times New Roman"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xfrm>
            <a:off x="1150938" y="692150"/>
            <a:ext cx="4556125" cy="3416300"/>
          </a:xfrm>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atin typeface="Calibri" charset="0"/>
              </a:rPr>
              <a:t>Lynne</a:t>
            </a:r>
          </a:p>
          <a:p>
            <a:pPr>
              <a:defRPr/>
            </a:pPr>
            <a:endParaRPr lang="en-US">
              <a:latin typeface="Calibri" charset="0"/>
            </a:endParaRPr>
          </a:p>
          <a:p>
            <a:pPr>
              <a:defRPr/>
            </a:pPr>
            <a:r>
              <a:rPr lang="en-US">
                <a:latin typeface="Calibri" charset="0"/>
              </a:rPr>
              <a:t>SAY:</a:t>
            </a:r>
          </a:p>
          <a:p>
            <a:pPr>
              <a:defRPr/>
            </a:pPr>
            <a:endParaRPr lang="en-US">
              <a:latin typeface="Calibri" charset="0"/>
            </a:endParaRPr>
          </a:p>
          <a:p>
            <a:pPr>
              <a:spcAft>
                <a:spcPts val="900"/>
              </a:spcAft>
              <a:defRPr/>
            </a:pPr>
            <a:r>
              <a:rPr lang="en-US">
                <a:latin typeface="Times New Roman" charset="0"/>
              </a:rPr>
              <a:t>Putting it all together: We accept our fear and act in the face of it. We accept ourselves and others, with all our imperfections, extending to both ourselves</a:t>
            </a:r>
          </a:p>
          <a:p>
            <a:pPr>
              <a:spcAft>
                <a:spcPts val="900"/>
              </a:spcAft>
              <a:defRPr/>
            </a:pPr>
            <a:r>
              <a:rPr lang="en-US">
                <a:latin typeface="Times New Roman" charset="0"/>
              </a:rPr>
              <a:t>and others compassion and forgiveness and a willingness to continue to engage in conversation until we understand each other better and can help each other be </a:t>
            </a:r>
          </a:p>
          <a:p>
            <a:pPr>
              <a:spcAft>
                <a:spcPts val="900"/>
              </a:spcAft>
              <a:defRPr/>
            </a:pPr>
            <a:r>
              <a:rPr lang="en-US">
                <a:latin typeface="Times New Roman" charset="0"/>
              </a:rPr>
              <a:t>the best that we can be as we work together.(do good work together?)</a:t>
            </a:r>
          </a:p>
          <a:p>
            <a:pPr>
              <a:defRPr/>
            </a:pPr>
            <a:endParaRPr lang="en-US">
              <a:latin typeface="Calibri" charset="0"/>
            </a:endParaRPr>
          </a:p>
        </p:txBody>
      </p:sp>
      <p:sp>
        <p:nvSpPr>
          <p:cNvPr id="18227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eaLnBrk="1" hangingPunct="1"/>
            <a:fld id="{61F71C11-0ECD-1D4C-9513-9EEABA426C84}" type="slidenum">
              <a:rPr lang="en-US" sz="1200">
                <a:latin typeface="Calibri" charset="0"/>
              </a:rPr>
              <a:pPr eaLnBrk="1" hangingPunct="1"/>
              <a:t>85</a:t>
            </a:fld>
            <a:endParaRPr lang="en-US" sz="120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sz="1400" smtClean="0">
                <a:cs typeface="+mn-cs"/>
              </a:rPr>
              <a:t>The future depends on what we do in the present.</a:t>
            </a:r>
          </a:p>
          <a:p>
            <a:pPr>
              <a:defRPr/>
            </a:pPr>
            <a:r>
              <a:rPr lang="en-US" sz="1400" smtClean="0">
                <a:cs typeface="+mn-cs"/>
              </a:rPr>
              <a:t>		Mahatma Gandhi</a:t>
            </a:r>
          </a:p>
          <a:p>
            <a:pPr>
              <a:defRPr/>
            </a:pPr>
            <a:endParaRPr lang="en-US" sz="1400" smtClean="0">
              <a:cs typeface="+mn-cs"/>
            </a:endParaRPr>
          </a:p>
          <a:p>
            <a:pPr>
              <a:defRPr/>
            </a:pPr>
            <a:r>
              <a:rPr lang="en-US" sz="1400" smtClean="0">
                <a:cs typeface="+mn-cs"/>
              </a:rPr>
              <a:t>Try not to become a man of success but a man of value.</a:t>
            </a:r>
          </a:p>
          <a:p>
            <a:pPr>
              <a:defRPr/>
            </a:pPr>
            <a:r>
              <a:rPr lang="en-US" sz="1400" smtClean="0">
                <a:cs typeface="+mn-cs"/>
              </a:rPr>
              <a:t>		Albert Einstein</a:t>
            </a:r>
          </a:p>
          <a:p>
            <a:pPr>
              <a:defRPr/>
            </a:pPr>
            <a:endParaRPr lang="en-US" smtClean="0">
              <a:cs typeface="+mn-cs"/>
            </a:endParaRPr>
          </a:p>
          <a:p>
            <a:pPr>
              <a:defRPr/>
            </a:pPr>
            <a:r>
              <a:rPr lang="en-US" sz="1600" b="1" smtClean="0">
                <a:cs typeface="+mn-cs"/>
              </a:rPr>
              <a:t>If any of you in the audience questions your leadership ability because you are shy, trust me, we need you.  The rest of us need to make sure that everyone participates. The responsibility is ours.  We can cooperate as well as compete. A quiet revolution may be in process.</a:t>
            </a: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p:txBody>
          <a:bodyPr/>
          <a:lstStyle/>
          <a:p>
            <a:pPr>
              <a:defRPr/>
            </a:pPr>
            <a:r>
              <a:rPr lang="en-US" smtClean="0">
                <a:cs typeface="+mn-cs"/>
              </a:rPr>
              <a:t>That caused me to add another vicious cycle to the two with which we were working.  You can see that fear and negative thoughts about what will happen or may be happening reciprocally influence each other to the point the person may leave the situation and experience relief.  Then, however, shame and rumination take over and the self-blame and shame escalate.  Blaming others reduces it.  The others could have been more considerate, more caring, more warm and inviting, more supportive, etc.  They may even be seen as callous and cruel.  Now the person is not only alienated from the self through the shame state, but now is also alienated from others who could potentially be a source of comfort and support.  The next time they enter a social situation they may enter it more suspicious, more afraid and vulnerable, and less confident that social interaction can be rewarding.  Clients cycle back and forth between these states and tend to ruminate obsessively.  That is why we have them make two telephone calls a week to help each other challenge these negative thoughts, attributions, and beliefs about the self.  It is easier to challenge others</a:t>
            </a:r>
            <a:r>
              <a:rPr lang="ja-JP" altLang="en-US" smtClean="0">
                <a:latin typeface="Arial"/>
                <a:cs typeface="+mn-cs"/>
              </a:rPr>
              <a:t>’</a:t>
            </a:r>
            <a:r>
              <a:rPr lang="en-US" smtClean="0">
                <a:cs typeface="+mn-cs"/>
              </a:rPr>
              <a:t> thoughts.  Sometimes we can even ask. What would you say to a good friend who was feeling this way, and they can immediately respond with a more adaptive or rational response.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033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20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838200"/>
            <a:ext cx="1962150" cy="5194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838200"/>
            <a:ext cx="5734050" cy="5194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3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31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604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841500"/>
            <a:ext cx="3619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841500"/>
            <a:ext cx="3619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3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053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081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305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0603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838200"/>
            <a:ext cx="7848600" cy="7620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90600" y="1841500"/>
            <a:ext cx="7391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Line 4"/>
          <p:cNvSpPr>
            <a:spLocks noChangeShapeType="1"/>
          </p:cNvSpPr>
          <p:nvPr/>
        </p:nvSpPr>
        <p:spPr bwMode="auto">
          <a:xfrm>
            <a:off x="254000" y="571500"/>
            <a:ext cx="8636000" cy="0"/>
          </a:xfrm>
          <a:prstGeom prst="line">
            <a:avLst/>
          </a:prstGeom>
          <a:noFill/>
          <a:ln w="50800">
            <a:solidFill>
              <a:srgbClr val="92CA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029" name="Line 5"/>
          <p:cNvSpPr>
            <a:spLocks noChangeShapeType="1"/>
          </p:cNvSpPr>
          <p:nvPr/>
        </p:nvSpPr>
        <p:spPr bwMode="auto">
          <a:xfrm>
            <a:off x="254000" y="6413500"/>
            <a:ext cx="8636000" cy="0"/>
          </a:xfrm>
          <a:prstGeom prst="line">
            <a:avLst/>
          </a:prstGeom>
          <a:noFill/>
          <a:ln w="50800">
            <a:solidFill>
              <a:srgbClr val="92CAF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030" name="Rectangle 6"/>
          <p:cNvSpPr>
            <a:spLocks noChangeArrowheads="1"/>
          </p:cNvSpPr>
          <p:nvPr/>
        </p:nvSpPr>
        <p:spPr bwMode="auto">
          <a:xfrm>
            <a:off x="366713" y="6454775"/>
            <a:ext cx="257372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defRPr/>
            </a:pPr>
            <a:r>
              <a:rPr lang="en-US" sz="1600" i="0" dirty="0" smtClean="0">
                <a:solidFill>
                  <a:schemeClr val="hlink"/>
                </a:solidFill>
                <a:effectLst>
                  <a:outerShdw blurRad="38100" dist="38100" dir="2700000" algn="tl">
                    <a:srgbClr val="000000"/>
                  </a:outerShdw>
                </a:effectLst>
                <a:cs typeface="+mn-cs"/>
              </a:rPr>
              <a:t>© 2014, Lynne Henderson</a:t>
            </a:r>
            <a:endParaRPr lang="en-US" sz="1600" i="0" dirty="0">
              <a:solidFill>
                <a:schemeClr val="hlink"/>
              </a:solidFill>
              <a:effectLst>
                <a:outerShdw blurRad="38100" dist="38100" dir="2700000" algn="tl">
                  <a:srgbClr val="000000"/>
                </a:outerShdw>
              </a:effectLst>
              <a:cs typeface="+mn-cs"/>
            </a:endParaRPr>
          </a:p>
        </p:txBody>
      </p:sp>
      <p:sp>
        <p:nvSpPr>
          <p:cNvPr id="1033" name="Rectangle 9"/>
          <p:cNvSpPr>
            <a:spLocks noChangeArrowheads="1"/>
          </p:cNvSpPr>
          <p:nvPr/>
        </p:nvSpPr>
        <p:spPr bwMode="auto">
          <a:xfrm>
            <a:off x="3873500" y="100013"/>
            <a:ext cx="5016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r">
              <a:defRPr/>
            </a:pPr>
            <a:r>
              <a:rPr lang="en-US" sz="1600" i="0" dirty="0">
                <a:solidFill>
                  <a:srgbClr val="DADADA"/>
                </a:solidFill>
                <a:effectLst>
                  <a:outerShdw blurRad="38100" dist="38100" dir="2700000" algn="tl">
                    <a:srgbClr val="000000"/>
                  </a:outerShdw>
                </a:effectLst>
                <a:cs typeface="+mn-cs"/>
              </a:rPr>
              <a:t>Compassionate Social Fitness: Theory and Practice</a:t>
            </a:r>
          </a:p>
        </p:txBody>
      </p:sp>
      <p:sp>
        <p:nvSpPr>
          <p:cNvPr id="1034" name="Rectangle 10"/>
          <p:cNvSpPr>
            <a:spLocks noChangeArrowheads="1"/>
          </p:cNvSpPr>
          <p:nvPr/>
        </p:nvSpPr>
        <p:spPr bwMode="auto">
          <a:xfrm>
            <a:off x="8102600" y="6454775"/>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r">
              <a:defRPr/>
            </a:pPr>
            <a:fld id="{3D8D3E48-8237-C940-80C8-6575619C8E5E}" type="slidenum">
              <a:rPr lang="en-US" sz="1600" i="0">
                <a:solidFill>
                  <a:schemeClr val="hlink"/>
                </a:solidFill>
                <a:effectLst>
                  <a:outerShdw blurRad="38100" dist="38100" dir="2700000" algn="tl">
                    <a:srgbClr val="000000"/>
                  </a:outerShdw>
                </a:effectLst>
                <a:cs typeface="+mn-cs"/>
              </a:rPr>
              <a:pPr algn="r">
                <a:defRPr/>
              </a:pPr>
              <a:t>‹#›</a:t>
            </a:fld>
            <a:endParaRPr lang="en-US" sz="1600" i="0" dirty="0">
              <a:solidFill>
                <a:schemeClr val="hlink"/>
              </a:solidFill>
              <a:effectLst>
                <a:outerShdw blurRad="38100" dist="38100" dir="2700000" algn="tl">
                  <a:srgbClr val="000000"/>
                </a:outerShdw>
              </a:effectLst>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FFFFCC"/>
          </a:solidFill>
          <a:latin typeface="+mj-lt"/>
          <a:ea typeface="+mj-ea"/>
          <a:cs typeface="ＭＳ Ｐゴシック" charset="0"/>
        </a:defRPr>
      </a:lvl1pPr>
      <a:lvl2pPr algn="ctr" rtl="0" eaLnBrk="0" fontAlgn="base" hangingPunct="0">
        <a:spcBef>
          <a:spcPct val="0"/>
        </a:spcBef>
        <a:spcAft>
          <a:spcPct val="0"/>
        </a:spcAft>
        <a:defRPr sz="4400">
          <a:solidFill>
            <a:srgbClr val="FFFFCC"/>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rgbClr val="FFFFCC"/>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rgbClr val="FFFFCC"/>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rgbClr val="FFFFCC"/>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rgbClr val="FFFFCC"/>
          </a:solidFill>
          <a:latin typeface="Times" charset="0"/>
          <a:ea typeface="ＭＳ Ｐゴシック" charset="0"/>
        </a:defRPr>
      </a:lvl6pPr>
      <a:lvl7pPr marL="914400" algn="ctr" rtl="0" eaLnBrk="0" fontAlgn="base" hangingPunct="0">
        <a:spcBef>
          <a:spcPct val="0"/>
        </a:spcBef>
        <a:spcAft>
          <a:spcPct val="0"/>
        </a:spcAft>
        <a:defRPr sz="4400">
          <a:solidFill>
            <a:srgbClr val="FFFFCC"/>
          </a:solidFill>
          <a:latin typeface="Times" charset="0"/>
          <a:ea typeface="ＭＳ Ｐゴシック" charset="0"/>
        </a:defRPr>
      </a:lvl7pPr>
      <a:lvl8pPr marL="1371600" algn="ctr" rtl="0" eaLnBrk="0" fontAlgn="base" hangingPunct="0">
        <a:spcBef>
          <a:spcPct val="0"/>
        </a:spcBef>
        <a:spcAft>
          <a:spcPct val="0"/>
        </a:spcAft>
        <a:defRPr sz="4400">
          <a:solidFill>
            <a:srgbClr val="FFFFCC"/>
          </a:solidFill>
          <a:latin typeface="Times" charset="0"/>
          <a:ea typeface="ＭＳ Ｐゴシック" charset="0"/>
        </a:defRPr>
      </a:lvl8pPr>
      <a:lvl9pPr marL="1828800" algn="ctr" rtl="0" eaLnBrk="0" fontAlgn="base" hangingPunct="0">
        <a:spcBef>
          <a:spcPct val="0"/>
        </a:spcBef>
        <a:spcAft>
          <a:spcPct val="0"/>
        </a:spcAft>
        <a:defRPr sz="4400">
          <a:solidFill>
            <a:srgbClr val="FFFFCC"/>
          </a:solidFill>
          <a:latin typeface="Times" charset="0"/>
          <a:ea typeface="ＭＳ Ｐゴシック" charset="0"/>
        </a:defRPr>
      </a:lvl9pPr>
    </p:titleStyle>
    <p:bodyStyle>
      <a:lvl1pPr marL="342900" indent="-342900" algn="l" rtl="0" eaLnBrk="0" fontAlgn="base" hangingPunct="0">
        <a:spcBef>
          <a:spcPct val="20000"/>
        </a:spcBef>
        <a:spcAft>
          <a:spcPct val="0"/>
        </a:spcAft>
        <a:defRPr sz="2000">
          <a:solidFill>
            <a:schemeClr val="tx1"/>
          </a:solidFill>
          <a:effectLst>
            <a:outerShdw blurRad="38100" dist="38100" dir="2700000" algn="tl">
              <a:srgbClr val="000000"/>
            </a:outerShdw>
          </a:effectLst>
          <a:latin typeface="Times New Roman"/>
          <a:ea typeface="+mn-ea"/>
          <a:cs typeface="Times New Roman"/>
        </a:defRPr>
      </a:lvl1pPr>
      <a:lvl2pPr marL="742950" indent="-285750" algn="l" rtl="0" eaLnBrk="0" fontAlgn="base" hangingPunct="0">
        <a:spcBef>
          <a:spcPct val="20000"/>
        </a:spcBef>
        <a:spcAft>
          <a:spcPct val="0"/>
        </a:spcAft>
        <a:defRPr>
          <a:solidFill>
            <a:schemeClr val="tx1"/>
          </a:solidFill>
          <a:effectLst>
            <a:outerShdw blurRad="38100" dist="38100" dir="2700000" algn="tl">
              <a:srgbClr val="000000"/>
            </a:outerShdw>
          </a:effectLst>
          <a:latin typeface="Times New Roman"/>
          <a:ea typeface="+mn-ea"/>
          <a:cs typeface="Times New Roman"/>
        </a:defRPr>
      </a:lvl2pPr>
      <a:lvl3pPr marL="1143000" indent="-228600" algn="l" rtl="0" eaLnBrk="0" fontAlgn="base" hangingPunct="0">
        <a:spcBef>
          <a:spcPct val="20000"/>
        </a:spcBef>
        <a:spcAft>
          <a:spcPct val="0"/>
        </a:spcAft>
        <a:defRPr sz="1600">
          <a:solidFill>
            <a:schemeClr val="tx1"/>
          </a:solidFill>
          <a:effectLst>
            <a:outerShdw blurRad="38100" dist="38100" dir="2700000" algn="tl">
              <a:srgbClr val="000000"/>
            </a:outerShdw>
          </a:effectLst>
          <a:latin typeface="Times New Roman"/>
          <a:ea typeface="+mn-ea"/>
          <a:cs typeface="Times New Roman"/>
        </a:defRPr>
      </a:lvl3pPr>
      <a:lvl4pPr marL="1600200" indent="-228600" algn="l" rtl="0" eaLnBrk="0" fontAlgn="base" hangingPunct="0">
        <a:spcBef>
          <a:spcPct val="20000"/>
        </a:spcBef>
        <a:spcAft>
          <a:spcPct val="0"/>
        </a:spcAft>
        <a:defRPr sz="1400">
          <a:solidFill>
            <a:schemeClr val="tx1"/>
          </a:solidFill>
          <a:effectLst>
            <a:outerShdw blurRad="38100" dist="38100" dir="2700000" algn="tl">
              <a:srgbClr val="000000"/>
            </a:outerShdw>
          </a:effectLst>
          <a:latin typeface="Times New Roman"/>
          <a:ea typeface="+mn-ea"/>
          <a:cs typeface="Times New Roman"/>
        </a:defRPr>
      </a:lvl4pPr>
      <a:lvl5pPr marL="2057400" indent="-228600" algn="l" rtl="0" eaLnBrk="0" fontAlgn="base" hangingPunct="0">
        <a:spcBef>
          <a:spcPct val="20000"/>
        </a:spcBef>
        <a:spcAft>
          <a:spcPct val="0"/>
        </a:spcAft>
        <a:defRPr sz="1200">
          <a:solidFill>
            <a:schemeClr val="tx1"/>
          </a:solidFill>
          <a:effectLst>
            <a:outerShdw blurRad="38100" dist="38100" dir="2700000" algn="tl">
              <a:srgbClr val="000000"/>
            </a:outerShdw>
          </a:effectLst>
          <a:latin typeface="Times New Roman"/>
          <a:ea typeface="+mn-ea"/>
          <a:cs typeface="Times New Roman"/>
        </a:defRPr>
      </a:lvl5pPr>
      <a:lvl6pPr marL="2514600" indent="-228600" algn="l" rtl="0" eaLnBrk="0" fontAlgn="base" hangingPunct="0">
        <a:spcBef>
          <a:spcPct val="20000"/>
        </a:spcBef>
        <a:spcAft>
          <a:spcPct val="0"/>
        </a:spcAft>
        <a:defRPr sz="12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defRPr sz="12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defRPr sz="12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defRPr sz="12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amp;esrc=s&amp;frm=1&amp;source=images&amp;cd=&amp;cad=rja&amp;docid=1rRBXzgJrg0A7M&amp;tbnid=fLJH_GYyEpdO6M:&amp;ved=0CAUQjRw&amp;url=http://news.bbc.co.uk/2/hi/entertainment/6241219.stm&amp;ei=MM04UZfzO-fJ0QWusYHgBw&amp;psig=AFQjCNFRiHVDt-6i1KA5eYqw1ZFA4WmWXg&amp;ust=1362763436432490" TargetMode="External"/><Relationship Id="rId3" Type="http://schemas.openxmlformats.org/officeDocument/2006/relationships/image" Target="../media/image1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86.xml.rels><?xml version="1.0" encoding="UTF-8" standalone="yes"?>
<Relationships xmlns="http://schemas.openxmlformats.org/package/2006/relationships"><Relationship Id="rId3" Type="http://schemas.openxmlformats.org/officeDocument/2006/relationships/hyperlink" Target="http://www.compassionatewellbeing.com/" TargetMode="External"/><Relationship Id="rId4" Type="http://schemas.openxmlformats.org/officeDocument/2006/relationships/hyperlink" Target="http://www.self-compassion.org/" TargetMode="External"/><Relationship Id="rId5" Type="http://schemas.openxmlformats.org/officeDocument/2006/relationships/hyperlink" Target="http://www.ccare.stanford.edu/" TargetMode="External"/><Relationship Id="rId6" Type="http://schemas.openxmlformats.org/officeDocument/2006/relationships/hyperlink" Target="http://www.mindfulselfcompassion.org/" TargetMode="External"/><Relationship Id="rId7" Type="http://schemas.openxmlformats.org/officeDocument/2006/relationships/hyperlink" Target="http://www.mindandlife.org/" TargetMode="External"/><Relationship Id="rId1" Type="http://schemas.openxmlformats.org/officeDocument/2006/relationships/slideLayout" Target="../slideLayouts/slideLayout7.xml"/><Relationship Id="rId2" Type="http://schemas.openxmlformats.org/officeDocument/2006/relationships/hyperlink" Target="http://www.compassionatemind.co.uk/"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mailto:lhenderson@rivcon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effectLst>
            <a:outerShdw blurRad="63500" dist="17961" dir="2700000" algn="ctr" rotWithShape="0">
              <a:schemeClr val="bg2"/>
            </a:outerShdw>
          </a:effectLst>
        </p:spPr>
        <p:txBody>
          <a:bodyPr/>
          <a:lstStyle/>
          <a:p>
            <a:pPr>
              <a:defRPr/>
            </a:pPr>
            <a:r>
              <a:rPr lang="en-US" dirty="0" smtClean="0">
                <a:cs typeface="+mj-cs"/>
              </a:rPr>
              <a:t>Compassionate Social Fitness:</a:t>
            </a:r>
            <a:br>
              <a:rPr lang="en-US" dirty="0" smtClean="0">
                <a:cs typeface="+mj-cs"/>
              </a:rPr>
            </a:br>
            <a:r>
              <a:rPr lang="en-US" dirty="0" smtClean="0">
                <a:cs typeface="+mj-cs"/>
              </a:rPr>
              <a:t> Theory and Practice</a:t>
            </a:r>
          </a:p>
        </p:txBody>
      </p:sp>
      <p:sp>
        <p:nvSpPr>
          <p:cNvPr id="4099" name="Rectangle 3"/>
          <p:cNvSpPr>
            <a:spLocks noGrp="1" noChangeArrowheads="1"/>
          </p:cNvSpPr>
          <p:nvPr>
            <p:ph type="subTitle" idx="1"/>
          </p:nvPr>
        </p:nvSpPr>
        <p:spPr/>
        <p:txBody>
          <a:bodyPr/>
          <a:lstStyle/>
          <a:p>
            <a:pPr>
              <a:defRPr/>
            </a:pPr>
            <a:endParaRPr lang="en-US" sz="1800" dirty="0" smtClean="0"/>
          </a:p>
          <a:p>
            <a:pPr>
              <a:defRPr/>
            </a:pPr>
            <a:r>
              <a:rPr lang="en-US" sz="1800" dirty="0" smtClean="0"/>
              <a:t>Lynne Henderson</a:t>
            </a:r>
          </a:p>
          <a:p>
            <a:pPr>
              <a:defRPr/>
            </a:pPr>
            <a:r>
              <a:rPr lang="en-US" sz="1800" dirty="0" smtClean="0"/>
              <a:t>Shyness Institute</a:t>
            </a:r>
            <a:endParaRPr lang="en-US" sz="1600" dirty="0" smtClean="0"/>
          </a:p>
          <a:p>
            <a:pPr>
              <a:defRPr/>
            </a:pPr>
            <a:r>
              <a:rPr lang="en-US" sz="1600" dirty="0" smtClean="0"/>
              <a:t>May 9, 2014</a:t>
            </a:r>
          </a:p>
          <a:p>
            <a:pPr>
              <a:defRPr/>
            </a:pPr>
            <a:r>
              <a:rPr lang="en-US" sz="1600" dirty="0" smtClean="0"/>
              <a:t>Monterey </a:t>
            </a:r>
            <a:r>
              <a:rPr lang="en-US" sz="1600" smtClean="0"/>
              <a:t>Bay Chapter of CAMFT</a:t>
            </a:r>
            <a:endParaRPr lang="en-US" sz="1600" dirty="0" smtClean="0"/>
          </a:p>
        </p:txBody>
      </p:sp>
      <p:sp>
        <p:nvSpPr>
          <p:cNvPr id="4101" name="Rectangle 5"/>
          <p:cNvSpPr>
            <a:spLocks noChangeArrowheads="1"/>
          </p:cNvSpPr>
          <p:nvPr/>
        </p:nvSpPr>
        <p:spPr bwMode="auto">
          <a:xfrm>
            <a:off x="800100" y="965200"/>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spcBef>
                <a:spcPct val="20000"/>
              </a:spcBef>
              <a:defRPr/>
            </a:pPr>
            <a:endParaRPr lang="en-US" sz="2000" i="0">
              <a:effectLst>
                <a:outerShdw blurRad="38100" dist="38100" dir="2700000" algn="tl">
                  <a:srgbClr val="000000"/>
                </a:outerShdw>
              </a:effectLst>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
          <p:cNvSpPr>
            <a:spLocks noChangeArrowheads="1"/>
          </p:cNvSpPr>
          <p:nvPr/>
        </p:nvSpPr>
        <p:spPr bwMode="auto">
          <a:xfrm>
            <a:off x="584200" y="1828800"/>
            <a:ext cx="8077200" cy="4191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76802" name="Title 1"/>
          <p:cNvSpPr>
            <a:spLocks noGrp="1"/>
          </p:cNvSpPr>
          <p:nvPr>
            <p:ph type="title"/>
          </p:nvPr>
        </p:nvSpPr>
        <p:spPr/>
        <p:txBody>
          <a:bodyPr/>
          <a:lstStyle/>
          <a:p>
            <a:pPr>
              <a:defRPr/>
            </a:pPr>
            <a:r>
              <a:rPr lang="en-US" dirty="0" smtClean="0">
                <a:cs typeface="+mj-cs"/>
              </a:rPr>
              <a:t>Three Compassionate Cycles</a:t>
            </a:r>
            <a:endParaRPr lang="en-US" dirty="0" smtClean="0">
              <a:solidFill>
                <a:srgbClr val="0080FF"/>
              </a:solidFill>
              <a:latin typeface="Gill Sans Light" charset="0"/>
              <a:ea typeface="ＭＳ Ｐゴシック" charset="0"/>
              <a:cs typeface="+mj-cs"/>
            </a:endParaRPr>
          </a:p>
        </p:txBody>
      </p:sp>
      <p:grpSp>
        <p:nvGrpSpPr>
          <p:cNvPr id="18435" name="Group 36"/>
          <p:cNvGrpSpPr>
            <a:grpSpLocks/>
          </p:cNvGrpSpPr>
          <p:nvPr/>
        </p:nvGrpSpPr>
        <p:grpSpPr bwMode="auto">
          <a:xfrm>
            <a:off x="520700" y="1739900"/>
            <a:ext cx="8102600" cy="4292600"/>
            <a:chOff x="520700" y="1739900"/>
            <a:chExt cx="8102600" cy="4292600"/>
          </a:xfrm>
        </p:grpSpPr>
        <p:sp>
          <p:nvSpPr>
            <p:cNvPr id="76820" name="Rectangle 3"/>
            <p:cNvSpPr>
              <a:spLocks noChangeArrowheads="1"/>
            </p:cNvSpPr>
            <p:nvPr/>
          </p:nvSpPr>
          <p:spPr bwMode="auto">
            <a:xfrm>
              <a:off x="520700" y="1739900"/>
              <a:ext cx="8102600" cy="4292600"/>
            </a:xfrm>
            <a:prstGeom prst="rect">
              <a:avLst/>
            </a:prstGeom>
            <a:noFill/>
            <a:ln w="1270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800">
                <a:effectLst>
                  <a:outerShdw blurRad="38100" dist="38100" dir="2700000" algn="tl">
                    <a:srgbClr val="000000">
                      <a:alpha val="43137"/>
                    </a:srgbClr>
                  </a:outerShdw>
                </a:effectLst>
                <a:latin typeface="Calibri" charset="0"/>
                <a:cs typeface="+mn-cs"/>
              </a:endParaRPr>
            </a:p>
          </p:txBody>
        </p:sp>
        <p:sp>
          <p:nvSpPr>
            <p:cNvPr id="76821" name="Rectangle 4"/>
            <p:cNvSpPr>
              <a:spLocks noChangeArrowheads="1"/>
            </p:cNvSpPr>
            <p:nvPr/>
          </p:nvSpPr>
          <p:spPr bwMode="auto">
            <a:xfrm>
              <a:off x="609600" y="1828800"/>
              <a:ext cx="182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endParaRPr lang="en-US" sz="1800" b="1">
                <a:solidFill>
                  <a:srgbClr val="008000"/>
                </a:solidFill>
                <a:effectLst>
                  <a:outerShdw blurRad="38100" dist="38100" dir="2700000" algn="tl">
                    <a:srgbClr val="000000">
                      <a:alpha val="43137"/>
                    </a:srgbClr>
                  </a:outerShdw>
                </a:effectLst>
                <a:latin typeface="Calibri" charset="0"/>
                <a:cs typeface="+mn-cs"/>
              </a:endParaRPr>
            </a:p>
          </p:txBody>
        </p:sp>
        <p:grpSp>
          <p:nvGrpSpPr>
            <p:cNvPr id="18450" name="Group 30"/>
            <p:cNvGrpSpPr>
              <a:grpSpLocks/>
            </p:cNvGrpSpPr>
            <p:nvPr/>
          </p:nvGrpSpPr>
          <p:grpSpPr bwMode="auto">
            <a:xfrm>
              <a:off x="1939927" y="3108326"/>
              <a:ext cx="5184776" cy="1330326"/>
              <a:chOff x="1222" y="1958"/>
              <a:chExt cx="3266" cy="838"/>
            </a:xfrm>
          </p:grpSpPr>
          <p:sp>
            <p:nvSpPr>
              <p:cNvPr id="76825" name="Line 14"/>
              <p:cNvSpPr>
                <a:spLocks noChangeShapeType="1"/>
              </p:cNvSpPr>
              <p:nvPr/>
            </p:nvSpPr>
            <p:spPr bwMode="auto">
              <a:xfrm>
                <a:off x="1932" y="2070"/>
                <a:ext cx="586" cy="56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76826" name="Line 15"/>
              <p:cNvSpPr>
                <a:spLocks noChangeShapeType="1"/>
              </p:cNvSpPr>
              <p:nvPr/>
            </p:nvSpPr>
            <p:spPr bwMode="auto">
              <a:xfrm flipH="1">
                <a:off x="1863" y="2076"/>
                <a:ext cx="728" cy="62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grpSp>
            <p:nvGrpSpPr>
              <p:cNvPr id="18455" name="Group 19"/>
              <p:cNvGrpSpPr>
                <a:grpSpLocks/>
              </p:cNvGrpSpPr>
              <p:nvPr/>
            </p:nvGrpSpPr>
            <p:grpSpPr bwMode="auto">
              <a:xfrm>
                <a:off x="1222" y="1958"/>
                <a:ext cx="832" cy="838"/>
                <a:chOff x="1222" y="1958"/>
                <a:chExt cx="832" cy="838"/>
              </a:xfrm>
            </p:grpSpPr>
            <p:sp>
              <p:nvSpPr>
                <p:cNvPr id="76838" name="Oval 16"/>
                <p:cNvSpPr>
                  <a:spLocks noChangeArrowheads="1"/>
                </p:cNvSpPr>
                <p:nvPr/>
              </p:nvSpPr>
              <p:spPr bwMode="auto">
                <a:xfrm>
                  <a:off x="1222" y="1958"/>
                  <a:ext cx="832" cy="838"/>
                </a:xfrm>
                <a:prstGeom prst="ellipse">
                  <a:avLst/>
                </a:prstGeom>
                <a:noFill/>
                <a:ln w="1016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800">
                    <a:effectLst>
                      <a:outerShdw blurRad="38100" dist="38100" dir="2700000" algn="tl">
                        <a:srgbClr val="000000">
                          <a:alpha val="43137"/>
                        </a:srgbClr>
                      </a:outerShdw>
                    </a:effectLst>
                    <a:latin typeface="Calibri" charset="0"/>
                    <a:cs typeface="+mn-cs"/>
                  </a:endParaRPr>
                </a:p>
              </p:txBody>
            </p:sp>
            <p:sp>
              <p:nvSpPr>
                <p:cNvPr id="76839" name="Freeform 17"/>
                <p:cNvSpPr>
                  <a:spLocks/>
                </p:cNvSpPr>
                <p:nvPr/>
              </p:nvSpPr>
              <p:spPr bwMode="auto">
                <a:xfrm>
                  <a:off x="1865" y="2601"/>
                  <a:ext cx="130" cy="131"/>
                </a:xfrm>
                <a:custGeom>
                  <a:avLst/>
                  <a:gdLst>
                    <a:gd name="T0" fmla="*/ 0 w 130"/>
                    <a:gd name="T1" fmla="*/ 0 h 131"/>
                    <a:gd name="T2" fmla="*/ 0 w 130"/>
                    <a:gd name="T3" fmla="*/ 130 h 131"/>
                    <a:gd name="T4" fmla="*/ 129 w 130"/>
                    <a:gd name="T5" fmla="*/ 130 h 131"/>
                    <a:gd name="T6" fmla="*/ 0 w 130"/>
                    <a:gd name="T7" fmla="*/ 0 h 131"/>
                    <a:gd name="T8" fmla="*/ 0 60000 65536"/>
                    <a:gd name="T9" fmla="*/ 0 60000 65536"/>
                    <a:gd name="T10" fmla="*/ 0 60000 65536"/>
                    <a:gd name="T11" fmla="*/ 0 60000 65536"/>
                    <a:gd name="T12" fmla="*/ 0 w 130"/>
                    <a:gd name="T13" fmla="*/ 0 h 131"/>
                    <a:gd name="T14" fmla="*/ 130 w 130"/>
                    <a:gd name="T15" fmla="*/ 131 h 131"/>
                  </a:gdLst>
                  <a:ahLst/>
                  <a:cxnLst>
                    <a:cxn ang="T8">
                      <a:pos x="T0" y="T1"/>
                    </a:cxn>
                    <a:cxn ang="T9">
                      <a:pos x="T2" y="T3"/>
                    </a:cxn>
                    <a:cxn ang="T10">
                      <a:pos x="T4" y="T5"/>
                    </a:cxn>
                    <a:cxn ang="T11">
                      <a:pos x="T6" y="T7"/>
                    </a:cxn>
                  </a:cxnLst>
                  <a:rect l="T12" t="T13" r="T14" b="T15"/>
                  <a:pathLst>
                    <a:path w="130" h="131">
                      <a:moveTo>
                        <a:pt x="0" y="0"/>
                      </a:moveTo>
                      <a:lnTo>
                        <a:pt x="0" y="130"/>
                      </a:lnTo>
                      <a:lnTo>
                        <a:pt x="129" y="130"/>
                      </a:lnTo>
                      <a:lnTo>
                        <a:pt x="0" y="0"/>
                      </a:lnTo>
                    </a:path>
                  </a:pathLst>
                </a:custGeom>
                <a:solidFill>
                  <a:schemeClr val="hlink"/>
                </a:solidFill>
                <a:ln w="12700" cap="rnd">
                  <a:solidFill>
                    <a:srgbClr val="676767"/>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76840" name="Freeform 18"/>
                <p:cNvSpPr>
                  <a:spLocks/>
                </p:cNvSpPr>
                <p:nvPr/>
              </p:nvSpPr>
              <p:spPr bwMode="auto">
                <a:xfrm>
                  <a:off x="1264" y="2004"/>
                  <a:ext cx="127" cy="128"/>
                </a:xfrm>
                <a:custGeom>
                  <a:avLst/>
                  <a:gdLst>
                    <a:gd name="T0" fmla="*/ 126 w 127"/>
                    <a:gd name="T1" fmla="*/ 127 h 128"/>
                    <a:gd name="T2" fmla="*/ 126 w 127"/>
                    <a:gd name="T3" fmla="*/ 0 h 128"/>
                    <a:gd name="T4" fmla="*/ 0 w 127"/>
                    <a:gd name="T5" fmla="*/ 0 h 128"/>
                    <a:gd name="T6" fmla="*/ 126 w 127"/>
                    <a:gd name="T7" fmla="*/ 127 h 128"/>
                    <a:gd name="T8" fmla="*/ 0 60000 65536"/>
                    <a:gd name="T9" fmla="*/ 0 60000 65536"/>
                    <a:gd name="T10" fmla="*/ 0 60000 65536"/>
                    <a:gd name="T11" fmla="*/ 0 60000 65536"/>
                    <a:gd name="T12" fmla="*/ 0 w 127"/>
                    <a:gd name="T13" fmla="*/ 0 h 128"/>
                    <a:gd name="T14" fmla="*/ 127 w 127"/>
                    <a:gd name="T15" fmla="*/ 128 h 128"/>
                  </a:gdLst>
                  <a:ahLst/>
                  <a:cxnLst>
                    <a:cxn ang="T8">
                      <a:pos x="T0" y="T1"/>
                    </a:cxn>
                    <a:cxn ang="T9">
                      <a:pos x="T2" y="T3"/>
                    </a:cxn>
                    <a:cxn ang="T10">
                      <a:pos x="T4" y="T5"/>
                    </a:cxn>
                    <a:cxn ang="T11">
                      <a:pos x="T6" y="T7"/>
                    </a:cxn>
                  </a:cxnLst>
                  <a:rect l="T12" t="T13" r="T14" b="T15"/>
                  <a:pathLst>
                    <a:path w="127" h="128">
                      <a:moveTo>
                        <a:pt x="126" y="127"/>
                      </a:moveTo>
                      <a:lnTo>
                        <a:pt x="126" y="0"/>
                      </a:lnTo>
                      <a:lnTo>
                        <a:pt x="0" y="0"/>
                      </a:lnTo>
                      <a:lnTo>
                        <a:pt x="126" y="127"/>
                      </a:lnTo>
                    </a:path>
                  </a:pathLst>
                </a:custGeom>
                <a:solidFill>
                  <a:schemeClr val="hlink"/>
                </a:solidFill>
                <a:ln w="12700" cap="rnd">
                  <a:solidFill>
                    <a:srgbClr val="676767"/>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sp>
            <p:nvSpPr>
              <p:cNvPr id="76828" name="Line 20"/>
              <p:cNvSpPr>
                <a:spLocks noChangeShapeType="1"/>
              </p:cNvSpPr>
              <p:nvPr/>
            </p:nvSpPr>
            <p:spPr bwMode="auto">
              <a:xfrm>
                <a:off x="3171" y="2084"/>
                <a:ext cx="586" cy="59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76829" name="Line 21"/>
              <p:cNvSpPr>
                <a:spLocks noChangeShapeType="1"/>
              </p:cNvSpPr>
              <p:nvPr/>
            </p:nvSpPr>
            <p:spPr bwMode="auto">
              <a:xfrm flipH="1">
                <a:off x="3176" y="2095"/>
                <a:ext cx="590" cy="55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grpSp>
            <p:nvGrpSpPr>
              <p:cNvPr id="18458" name="Group 29"/>
              <p:cNvGrpSpPr>
                <a:grpSpLocks/>
              </p:cNvGrpSpPr>
              <p:nvPr/>
            </p:nvGrpSpPr>
            <p:grpSpPr bwMode="auto">
              <a:xfrm>
                <a:off x="2446" y="1958"/>
                <a:ext cx="833" cy="838"/>
                <a:chOff x="2446" y="1958"/>
                <a:chExt cx="833" cy="838"/>
              </a:xfrm>
            </p:grpSpPr>
            <p:sp>
              <p:nvSpPr>
                <p:cNvPr id="76835" name="Oval 22"/>
                <p:cNvSpPr>
                  <a:spLocks noChangeArrowheads="1"/>
                </p:cNvSpPr>
                <p:nvPr/>
              </p:nvSpPr>
              <p:spPr bwMode="auto">
                <a:xfrm>
                  <a:off x="2446" y="1958"/>
                  <a:ext cx="833" cy="838"/>
                </a:xfrm>
                <a:prstGeom prst="ellipse">
                  <a:avLst/>
                </a:prstGeom>
                <a:noFill/>
                <a:ln w="1016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800">
                    <a:effectLst>
                      <a:outerShdw blurRad="38100" dist="38100" dir="2700000" algn="tl">
                        <a:srgbClr val="000000">
                          <a:alpha val="43137"/>
                        </a:srgbClr>
                      </a:outerShdw>
                    </a:effectLst>
                    <a:latin typeface="Calibri" charset="0"/>
                    <a:cs typeface="+mn-cs"/>
                  </a:endParaRPr>
                </a:p>
              </p:txBody>
            </p:sp>
            <p:sp>
              <p:nvSpPr>
                <p:cNvPr id="76836" name="Freeform 23"/>
                <p:cNvSpPr>
                  <a:spLocks/>
                </p:cNvSpPr>
                <p:nvPr/>
              </p:nvSpPr>
              <p:spPr bwMode="auto">
                <a:xfrm>
                  <a:off x="2472" y="2606"/>
                  <a:ext cx="131" cy="130"/>
                </a:xfrm>
                <a:custGeom>
                  <a:avLst/>
                  <a:gdLst>
                    <a:gd name="T0" fmla="*/ 0 w 131"/>
                    <a:gd name="T1" fmla="*/ 128 h 130"/>
                    <a:gd name="T2" fmla="*/ 129 w 131"/>
                    <a:gd name="T3" fmla="*/ 129 h 130"/>
                    <a:gd name="T4" fmla="*/ 130 w 131"/>
                    <a:gd name="T5" fmla="*/ 0 h 130"/>
                    <a:gd name="T6" fmla="*/ 0 w 131"/>
                    <a:gd name="T7" fmla="*/ 128 h 130"/>
                    <a:gd name="T8" fmla="*/ 0 60000 65536"/>
                    <a:gd name="T9" fmla="*/ 0 60000 65536"/>
                    <a:gd name="T10" fmla="*/ 0 60000 65536"/>
                    <a:gd name="T11" fmla="*/ 0 60000 65536"/>
                    <a:gd name="T12" fmla="*/ 0 w 131"/>
                    <a:gd name="T13" fmla="*/ 0 h 130"/>
                    <a:gd name="T14" fmla="*/ 131 w 131"/>
                    <a:gd name="T15" fmla="*/ 130 h 130"/>
                  </a:gdLst>
                  <a:ahLst/>
                  <a:cxnLst>
                    <a:cxn ang="T8">
                      <a:pos x="T0" y="T1"/>
                    </a:cxn>
                    <a:cxn ang="T9">
                      <a:pos x="T2" y="T3"/>
                    </a:cxn>
                    <a:cxn ang="T10">
                      <a:pos x="T4" y="T5"/>
                    </a:cxn>
                    <a:cxn ang="T11">
                      <a:pos x="T6" y="T7"/>
                    </a:cxn>
                  </a:cxnLst>
                  <a:rect l="T12" t="T13" r="T14" b="T15"/>
                  <a:pathLst>
                    <a:path w="131" h="130">
                      <a:moveTo>
                        <a:pt x="0" y="128"/>
                      </a:moveTo>
                      <a:lnTo>
                        <a:pt x="129" y="129"/>
                      </a:lnTo>
                      <a:lnTo>
                        <a:pt x="130" y="0"/>
                      </a:lnTo>
                      <a:lnTo>
                        <a:pt x="0" y="128"/>
                      </a:lnTo>
                    </a:path>
                  </a:pathLst>
                </a:custGeom>
                <a:solidFill>
                  <a:schemeClr val="hlink"/>
                </a:solidFill>
                <a:ln w="12700" cap="rnd">
                  <a:solidFill>
                    <a:srgbClr val="676767"/>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76837" name="Freeform 24"/>
                <p:cNvSpPr>
                  <a:spLocks/>
                </p:cNvSpPr>
                <p:nvPr/>
              </p:nvSpPr>
              <p:spPr bwMode="auto">
                <a:xfrm>
                  <a:off x="3076" y="2019"/>
                  <a:ext cx="132" cy="130"/>
                </a:xfrm>
                <a:custGeom>
                  <a:avLst/>
                  <a:gdLst>
                    <a:gd name="T0" fmla="*/ 131 w 132"/>
                    <a:gd name="T1" fmla="*/ 0 h 130"/>
                    <a:gd name="T2" fmla="*/ 0 w 132"/>
                    <a:gd name="T3" fmla="*/ 0 h 130"/>
                    <a:gd name="T4" fmla="*/ 0 w 132"/>
                    <a:gd name="T5" fmla="*/ 129 h 130"/>
                    <a:gd name="T6" fmla="*/ 131 w 132"/>
                    <a:gd name="T7" fmla="*/ 0 h 130"/>
                    <a:gd name="T8" fmla="*/ 0 60000 65536"/>
                    <a:gd name="T9" fmla="*/ 0 60000 65536"/>
                    <a:gd name="T10" fmla="*/ 0 60000 65536"/>
                    <a:gd name="T11" fmla="*/ 0 60000 65536"/>
                    <a:gd name="T12" fmla="*/ 0 w 132"/>
                    <a:gd name="T13" fmla="*/ 0 h 130"/>
                    <a:gd name="T14" fmla="*/ 132 w 132"/>
                    <a:gd name="T15" fmla="*/ 130 h 130"/>
                  </a:gdLst>
                  <a:ahLst/>
                  <a:cxnLst>
                    <a:cxn ang="T8">
                      <a:pos x="T0" y="T1"/>
                    </a:cxn>
                    <a:cxn ang="T9">
                      <a:pos x="T2" y="T3"/>
                    </a:cxn>
                    <a:cxn ang="T10">
                      <a:pos x="T4" y="T5"/>
                    </a:cxn>
                    <a:cxn ang="T11">
                      <a:pos x="T6" y="T7"/>
                    </a:cxn>
                  </a:cxnLst>
                  <a:rect l="T12" t="T13" r="T14" b="T15"/>
                  <a:pathLst>
                    <a:path w="132" h="130">
                      <a:moveTo>
                        <a:pt x="131" y="0"/>
                      </a:moveTo>
                      <a:lnTo>
                        <a:pt x="0" y="0"/>
                      </a:lnTo>
                      <a:lnTo>
                        <a:pt x="0" y="129"/>
                      </a:lnTo>
                      <a:lnTo>
                        <a:pt x="131" y="0"/>
                      </a:lnTo>
                    </a:path>
                  </a:pathLst>
                </a:custGeom>
                <a:solidFill>
                  <a:schemeClr val="hlink"/>
                </a:solidFill>
                <a:ln w="12700" cap="rnd">
                  <a:solidFill>
                    <a:srgbClr val="676767"/>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18459" name="Group 29"/>
              <p:cNvGrpSpPr>
                <a:grpSpLocks/>
              </p:cNvGrpSpPr>
              <p:nvPr/>
            </p:nvGrpSpPr>
            <p:grpSpPr bwMode="auto">
              <a:xfrm>
                <a:off x="3656" y="1958"/>
                <a:ext cx="832" cy="838"/>
                <a:chOff x="3656" y="1958"/>
                <a:chExt cx="832" cy="838"/>
              </a:xfrm>
            </p:grpSpPr>
            <p:sp>
              <p:nvSpPr>
                <p:cNvPr id="76832" name="Oval 26"/>
                <p:cNvSpPr>
                  <a:spLocks noChangeArrowheads="1"/>
                </p:cNvSpPr>
                <p:nvPr/>
              </p:nvSpPr>
              <p:spPr bwMode="auto">
                <a:xfrm>
                  <a:off x="3656" y="1958"/>
                  <a:ext cx="832" cy="838"/>
                </a:xfrm>
                <a:prstGeom prst="ellipse">
                  <a:avLst/>
                </a:prstGeom>
                <a:noFill/>
                <a:ln w="1016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800">
                    <a:effectLst>
                      <a:outerShdw blurRad="38100" dist="38100" dir="2700000" algn="tl">
                        <a:srgbClr val="000000">
                          <a:alpha val="43137"/>
                        </a:srgbClr>
                      </a:outerShdw>
                    </a:effectLst>
                    <a:latin typeface="Calibri" charset="0"/>
                    <a:cs typeface="+mn-cs"/>
                  </a:endParaRPr>
                </a:p>
              </p:txBody>
            </p:sp>
            <p:sp>
              <p:nvSpPr>
                <p:cNvPr id="76833" name="Freeform 27"/>
                <p:cNvSpPr>
                  <a:spLocks/>
                </p:cNvSpPr>
                <p:nvPr/>
              </p:nvSpPr>
              <p:spPr bwMode="auto">
                <a:xfrm>
                  <a:off x="4299" y="2601"/>
                  <a:ext cx="130" cy="131"/>
                </a:xfrm>
                <a:custGeom>
                  <a:avLst/>
                  <a:gdLst>
                    <a:gd name="T0" fmla="*/ 0 w 130"/>
                    <a:gd name="T1" fmla="*/ 0 h 131"/>
                    <a:gd name="T2" fmla="*/ 0 w 130"/>
                    <a:gd name="T3" fmla="*/ 130 h 131"/>
                    <a:gd name="T4" fmla="*/ 129 w 130"/>
                    <a:gd name="T5" fmla="*/ 130 h 131"/>
                    <a:gd name="T6" fmla="*/ 0 w 130"/>
                    <a:gd name="T7" fmla="*/ 0 h 131"/>
                    <a:gd name="T8" fmla="*/ 0 60000 65536"/>
                    <a:gd name="T9" fmla="*/ 0 60000 65536"/>
                    <a:gd name="T10" fmla="*/ 0 60000 65536"/>
                    <a:gd name="T11" fmla="*/ 0 60000 65536"/>
                    <a:gd name="T12" fmla="*/ 0 w 130"/>
                    <a:gd name="T13" fmla="*/ 0 h 131"/>
                    <a:gd name="T14" fmla="*/ 130 w 130"/>
                    <a:gd name="T15" fmla="*/ 131 h 131"/>
                  </a:gdLst>
                  <a:ahLst/>
                  <a:cxnLst>
                    <a:cxn ang="T8">
                      <a:pos x="T0" y="T1"/>
                    </a:cxn>
                    <a:cxn ang="T9">
                      <a:pos x="T2" y="T3"/>
                    </a:cxn>
                    <a:cxn ang="T10">
                      <a:pos x="T4" y="T5"/>
                    </a:cxn>
                    <a:cxn ang="T11">
                      <a:pos x="T6" y="T7"/>
                    </a:cxn>
                  </a:cxnLst>
                  <a:rect l="T12" t="T13" r="T14" b="T15"/>
                  <a:pathLst>
                    <a:path w="130" h="131">
                      <a:moveTo>
                        <a:pt x="0" y="0"/>
                      </a:moveTo>
                      <a:lnTo>
                        <a:pt x="0" y="130"/>
                      </a:lnTo>
                      <a:lnTo>
                        <a:pt x="129" y="130"/>
                      </a:lnTo>
                      <a:lnTo>
                        <a:pt x="0" y="0"/>
                      </a:lnTo>
                    </a:path>
                  </a:pathLst>
                </a:custGeom>
                <a:solidFill>
                  <a:schemeClr val="hlink"/>
                </a:solidFill>
                <a:ln w="12700" cap="rnd">
                  <a:solidFill>
                    <a:srgbClr val="676767"/>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76834" name="Freeform 28"/>
                <p:cNvSpPr>
                  <a:spLocks/>
                </p:cNvSpPr>
                <p:nvPr/>
              </p:nvSpPr>
              <p:spPr bwMode="auto">
                <a:xfrm>
                  <a:off x="3698" y="2004"/>
                  <a:ext cx="127" cy="128"/>
                </a:xfrm>
                <a:custGeom>
                  <a:avLst/>
                  <a:gdLst>
                    <a:gd name="T0" fmla="*/ 126 w 127"/>
                    <a:gd name="T1" fmla="*/ 127 h 128"/>
                    <a:gd name="T2" fmla="*/ 126 w 127"/>
                    <a:gd name="T3" fmla="*/ 0 h 128"/>
                    <a:gd name="T4" fmla="*/ 0 w 127"/>
                    <a:gd name="T5" fmla="*/ 0 h 128"/>
                    <a:gd name="T6" fmla="*/ 126 w 127"/>
                    <a:gd name="T7" fmla="*/ 127 h 128"/>
                    <a:gd name="T8" fmla="*/ 0 60000 65536"/>
                    <a:gd name="T9" fmla="*/ 0 60000 65536"/>
                    <a:gd name="T10" fmla="*/ 0 60000 65536"/>
                    <a:gd name="T11" fmla="*/ 0 60000 65536"/>
                    <a:gd name="T12" fmla="*/ 0 w 127"/>
                    <a:gd name="T13" fmla="*/ 0 h 128"/>
                    <a:gd name="T14" fmla="*/ 127 w 127"/>
                    <a:gd name="T15" fmla="*/ 128 h 128"/>
                  </a:gdLst>
                  <a:ahLst/>
                  <a:cxnLst>
                    <a:cxn ang="T8">
                      <a:pos x="T0" y="T1"/>
                    </a:cxn>
                    <a:cxn ang="T9">
                      <a:pos x="T2" y="T3"/>
                    </a:cxn>
                    <a:cxn ang="T10">
                      <a:pos x="T4" y="T5"/>
                    </a:cxn>
                    <a:cxn ang="T11">
                      <a:pos x="T6" y="T7"/>
                    </a:cxn>
                  </a:cxnLst>
                  <a:rect l="T12" t="T13" r="T14" b="T15"/>
                  <a:pathLst>
                    <a:path w="127" h="128">
                      <a:moveTo>
                        <a:pt x="126" y="127"/>
                      </a:moveTo>
                      <a:lnTo>
                        <a:pt x="126" y="0"/>
                      </a:lnTo>
                      <a:lnTo>
                        <a:pt x="0" y="0"/>
                      </a:lnTo>
                      <a:lnTo>
                        <a:pt x="126" y="127"/>
                      </a:lnTo>
                    </a:path>
                  </a:pathLst>
                </a:custGeom>
                <a:solidFill>
                  <a:schemeClr val="hlink"/>
                </a:solidFill>
                <a:ln w="12700" cap="rnd">
                  <a:solidFill>
                    <a:srgbClr val="676767"/>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sp>
          <p:nvSpPr>
            <p:cNvPr id="76823" name="Line 34"/>
            <p:cNvSpPr>
              <a:spLocks noChangeShapeType="1"/>
            </p:cNvSpPr>
            <p:nvPr/>
          </p:nvSpPr>
          <p:spPr bwMode="auto">
            <a:xfrm>
              <a:off x="793750" y="2362200"/>
              <a:ext cx="77851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76824" name="Line 35"/>
            <p:cNvSpPr>
              <a:spLocks noChangeShapeType="1"/>
            </p:cNvSpPr>
            <p:nvPr/>
          </p:nvSpPr>
          <p:spPr bwMode="auto">
            <a:xfrm flipV="1">
              <a:off x="793750" y="5410200"/>
              <a:ext cx="752475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a:ln w="19050" cmpd="sng">
                  <a:solidFill>
                    <a:srgbClr val="000000"/>
                  </a:solidFill>
                </a:ln>
                <a:effectLst>
                  <a:outerShdw blurRad="38100" dist="38100" dir="2700000" algn="tl">
                    <a:srgbClr val="000000">
                      <a:alpha val="43137"/>
                    </a:srgbClr>
                  </a:outerShdw>
                </a:effectLst>
                <a:cs typeface="+mn-cs"/>
              </a:endParaRPr>
            </a:p>
          </p:txBody>
        </p:sp>
      </p:grpSp>
      <p:sp>
        <p:nvSpPr>
          <p:cNvPr id="76808" name="Rectangle 5"/>
          <p:cNvSpPr>
            <a:spLocks noChangeArrowheads="1"/>
          </p:cNvSpPr>
          <p:nvPr/>
        </p:nvSpPr>
        <p:spPr bwMode="auto">
          <a:xfrm>
            <a:off x="1817688" y="5541963"/>
            <a:ext cx="1477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a:solidFill>
                  <a:srgbClr val="C00000"/>
                </a:solidFill>
                <a:effectLst>
                  <a:outerShdw blurRad="38100" dist="38100" dir="2700000" algn="tl">
                    <a:srgbClr val="000000">
                      <a:alpha val="43137"/>
                    </a:srgbClr>
                  </a:outerShdw>
                </a:effectLst>
                <a:cs typeface="+mn-cs"/>
              </a:rPr>
              <a:t>Acceptance</a:t>
            </a:r>
          </a:p>
        </p:txBody>
      </p:sp>
      <p:sp>
        <p:nvSpPr>
          <p:cNvPr id="76809" name="Rectangle 7"/>
          <p:cNvSpPr>
            <a:spLocks noChangeArrowheads="1"/>
          </p:cNvSpPr>
          <p:nvPr/>
        </p:nvSpPr>
        <p:spPr bwMode="auto">
          <a:xfrm>
            <a:off x="1830388" y="2528888"/>
            <a:ext cx="145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dirty="0">
                <a:solidFill>
                  <a:srgbClr val="C00000"/>
                </a:solidFill>
                <a:effectLst>
                  <a:outerShdw blurRad="38100" dist="38100" dir="2700000" algn="tl">
                    <a:srgbClr val="000000">
                      <a:alpha val="43137"/>
                    </a:srgbClr>
                  </a:outerShdw>
                </a:effectLst>
                <a:cs typeface="+mn-cs"/>
              </a:rPr>
              <a:t>accept fear</a:t>
            </a:r>
          </a:p>
        </p:txBody>
      </p:sp>
      <p:sp>
        <p:nvSpPr>
          <p:cNvPr id="76810" name="Rectangle 8"/>
          <p:cNvSpPr>
            <a:spLocks noChangeArrowheads="1"/>
          </p:cNvSpPr>
          <p:nvPr/>
        </p:nvSpPr>
        <p:spPr bwMode="auto">
          <a:xfrm>
            <a:off x="1804988" y="4648200"/>
            <a:ext cx="15017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dirty="0">
                <a:solidFill>
                  <a:srgbClr val="C00000"/>
                </a:solidFill>
                <a:effectLst>
                  <a:outerShdw blurRad="38100" dist="38100" dir="2700000" algn="tl">
                    <a:srgbClr val="000000">
                      <a:alpha val="43137"/>
                    </a:srgbClr>
                  </a:outerShdw>
                </a:effectLst>
                <a:cs typeface="+mn-cs"/>
              </a:rPr>
              <a:t>act through </a:t>
            </a:r>
            <a:br>
              <a:rPr lang="en-US" sz="1800" b="1" dirty="0">
                <a:solidFill>
                  <a:srgbClr val="C00000"/>
                </a:solidFill>
                <a:effectLst>
                  <a:outerShdw blurRad="38100" dist="38100" dir="2700000" algn="tl">
                    <a:srgbClr val="000000">
                      <a:alpha val="43137"/>
                    </a:srgbClr>
                  </a:outerShdw>
                </a:effectLst>
                <a:cs typeface="+mn-cs"/>
              </a:rPr>
            </a:br>
            <a:r>
              <a:rPr lang="en-US" sz="1800" b="1" dirty="0">
                <a:solidFill>
                  <a:srgbClr val="C00000"/>
                </a:solidFill>
                <a:effectLst>
                  <a:outerShdw blurRad="38100" dist="38100" dir="2700000" algn="tl">
                    <a:srgbClr val="000000">
                      <a:alpha val="43137"/>
                    </a:srgbClr>
                  </a:outerShdw>
                </a:effectLst>
                <a:cs typeface="+mn-cs"/>
              </a:rPr>
              <a:t>emotion</a:t>
            </a:r>
          </a:p>
        </p:txBody>
      </p:sp>
      <p:sp>
        <p:nvSpPr>
          <p:cNvPr id="76811" name="Rectangle 7"/>
          <p:cNvSpPr>
            <a:spLocks noChangeArrowheads="1"/>
          </p:cNvSpPr>
          <p:nvPr/>
        </p:nvSpPr>
        <p:spPr bwMode="auto">
          <a:xfrm>
            <a:off x="3732213" y="2543175"/>
            <a:ext cx="1552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dirty="0">
                <a:solidFill>
                  <a:srgbClr val="008000"/>
                </a:solidFill>
                <a:effectLst>
                  <a:outerShdw blurRad="38100" dist="38100" dir="2700000" algn="tl">
                    <a:srgbClr val="000000">
                      <a:alpha val="43137"/>
                    </a:srgbClr>
                  </a:outerShdw>
                </a:effectLst>
                <a:cs typeface="+mn-cs"/>
              </a:rPr>
              <a:t>support self</a:t>
            </a:r>
          </a:p>
        </p:txBody>
      </p:sp>
      <p:sp>
        <p:nvSpPr>
          <p:cNvPr id="76812" name="Rectangle 8"/>
          <p:cNvSpPr>
            <a:spLocks noChangeArrowheads="1"/>
          </p:cNvSpPr>
          <p:nvPr/>
        </p:nvSpPr>
        <p:spPr bwMode="auto">
          <a:xfrm>
            <a:off x="3481388" y="4662488"/>
            <a:ext cx="2052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dirty="0">
                <a:solidFill>
                  <a:srgbClr val="008000"/>
                </a:solidFill>
                <a:effectLst>
                  <a:outerShdw blurRad="38100" dist="38100" dir="2700000" algn="tl">
                    <a:srgbClr val="000000">
                      <a:alpha val="43137"/>
                    </a:srgbClr>
                  </a:outerShdw>
                </a:effectLst>
                <a:cs typeface="+mn-cs"/>
              </a:rPr>
              <a:t>self-compassion</a:t>
            </a:r>
          </a:p>
        </p:txBody>
      </p:sp>
      <p:sp>
        <p:nvSpPr>
          <p:cNvPr id="76813" name="Rectangle 6"/>
          <p:cNvSpPr>
            <a:spLocks noChangeArrowheads="1"/>
          </p:cNvSpPr>
          <p:nvPr/>
        </p:nvSpPr>
        <p:spPr bwMode="auto">
          <a:xfrm>
            <a:off x="3724275" y="5541963"/>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a:solidFill>
                  <a:srgbClr val="008000"/>
                </a:solidFill>
                <a:effectLst>
                  <a:outerShdw blurRad="38100" dist="38100" dir="2700000" algn="tl">
                    <a:srgbClr val="000000">
                      <a:alpha val="43137"/>
                    </a:srgbClr>
                  </a:outerShdw>
                </a:effectLst>
                <a:cs typeface="+mn-cs"/>
              </a:rPr>
              <a:t>Compassion</a:t>
            </a:r>
          </a:p>
        </p:txBody>
      </p:sp>
      <p:sp>
        <p:nvSpPr>
          <p:cNvPr id="76814" name="Rectangle 31"/>
          <p:cNvSpPr>
            <a:spLocks noChangeArrowheads="1"/>
          </p:cNvSpPr>
          <p:nvPr/>
        </p:nvSpPr>
        <p:spPr bwMode="auto">
          <a:xfrm>
            <a:off x="1933575" y="1884363"/>
            <a:ext cx="124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dirty="0">
                <a:solidFill>
                  <a:srgbClr val="C00000"/>
                </a:solidFill>
                <a:effectLst>
                  <a:outerShdw blurRad="38100" dist="38100" dir="2700000" algn="tl">
                    <a:srgbClr val="000000">
                      <a:alpha val="43137"/>
                    </a:srgbClr>
                  </a:outerShdw>
                </a:effectLst>
                <a:cs typeface="Arial" charset="0"/>
              </a:rPr>
              <a:t>Face fear</a:t>
            </a:r>
          </a:p>
        </p:txBody>
      </p:sp>
      <p:sp>
        <p:nvSpPr>
          <p:cNvPr id="76815" name="Rectangle 32"/>
          <p:cNvSpPr>
            <a:spLocks noChangeArrowheads="1"/>
          </p:cNvSpPr>
          <p:nvPr/>
        </p:nvSpPr>
        <p:spPr bwMode="auto">
          <a:xfrm>
            <a:off x="3800475" y="1884363"/>
            <a:ext cx="1414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defRPr/>
            </a:pPr>
            <a:r>
              <a:rPr lang="en-US" sz="1800" b="1" dirty="0">
                <a:solidFill>
                  <a:srgbClr val="008000"/>
                </a:solidFill>
                <a:effectLst>
                  <a:outerShdw blurRad="38100" dist="38100" dir="2700000" algn="tl">
                    <a:srgbClr val="000000">
                      <a:alpha val="43137"/>
                    </a:srgbClr>
                  </a:outerShdw>
                </a:effectLst>
                <a:cs typeface="Arial" charset="0"/>
              </a:rPr>
              <a:t>Accept self</a:t>
            </a:r>
          </a:p>
        </p:txBody>
      </p:sp>
      <p:sp>
        <p:nvSpPr>
          <p:cNvPr id="16" name="Rectangle 33"/>
          <p:cNvSpPr>
            <a:spLocks noChangeArrowheads="1"/>
          </p:cNvSpPr>
          <p:nvPr/>
        </p:nvSpPr>
        <p:spPr bwMode="auto">
          <a:xfrm>
            <a:off x="5583238" y="1884363"/>
            <a:ext cx="1779587" cy="366712"/>
          </a:xfrm>
          <a:prstGeom prst="rect">
            <a:avLst/>
          </a:prstGeom>
          <a:noFill/>
          <a:ln w="12700">
            <a:noFill/>
            <a:miter lim="800000"/>
            <a:headEnd/>
            <a:tailEnd/>
          </a:ln>
        </p:spPr>
        <p:txBody>
          <a:bodyPr wrap="none" lIns="90487" tIns="44450" rIns="90487" bIns="44450">
            <a:spAutoFit/>
          </a:bodyPr>
          <a:lstStyle/>
          <a:p>
            <a:pPr>
              <a:defRPr/>
            </a:pPr>
            <a:r>
              <a:rPr lang="en-US" sz="1800" b="1" dirty="0">
                <a:solidFill>
                  <a:srgbClr val="714400"/>
                </a:solidFill>
                <a:effectLst>
                  <a:outerShdw blurRad="38100" dist="38100" dir="2700000" algn="tl">
                    <a:srgbClr val="000000">
                      <a:alpha val="43137"/>
                    </a:srgbClr>
                  </a:outerShdw>
                </a:effectLst>
                <a:latin typeface="Arial" pitchFamily="34" charset="0"/>
                <a:ea typeface="ＭＳ Ｐゴシック" pitchFamily="80" charset="-128"/>
                <a:cs typeface="Arial" pitchFamily="34" charset="0"/>
              </a:rPr>
              <a:t>Accept others</a:t>
            </a:r>
          </a:p>
        </p:txBody>
      </p:sp>
      <p:sp>
        <p:nvSpPr>
          <p:cNvPr id="17" name="Rectangle 7"/>
          <p:cNvSpPr>
            <a:spLocks noChangeArrowheads="1"/>
          </p:cNvSpPr>
          <p:nvPr/>
        </p:nvSpPr>
        <p:spPr bwMode="auto">
          <a:xfrm>
            <a:off x="5543550" y="2528888"/>
            <a:ext cx="1858963" cy="366712"/>
          </a:xfrm>
          <a:prstGeom prst="rect">
            <a:avLst/>
          </a:prstGeom>
          <a:noFill/>
          <a:ln w="12700">
            <a:noFill/>
            <a:miter lim="800000"/>
            <a:headEnd/>
            <a:tailEnd/>
          </a:ln>
        </p:spPr>
        <p:txBody>
          <a:bodyPr wrap="none" lIns="90487" tIns="44450" rIns="90487" bIns="44450">
            <a:spAutoFit/>
          </a:bodyPr>
          <a:lstStyle/>
          <a:p>
            <a:pPr>
              <a:defRPr/>
            </a:pPr>
            <a:r>
              <a:rPr lang="en-US" sz="1800" b="1" dirty="0">
                <a:solidFill>
                  <a:srgbClr val="714400"/>
                </a:solidFill>
                <a:effectLst>
                  <a:outerShdw blurRad="38100" dist="38100" dir="2700000" algn="tl">
                    <a:srgbClr val="000000">
                      <a:alpha val="43137"/>
                    </a:srgbClr>
                  </a:outerShdw>
                </a:effectLst>
                <a:ea typeface="ＭＳ Ｐゴシック" pitchFamily="80" charset="-128"/>
                <a:cs typeface="+mn-cs"/>
              </a:rPr>
              <a:t>support others</a:t>
            </a:r>
          </a:p>
        </p:txBody>
      </p:sp>
      <p:sp>
        <p:nvSpPr>
          <p:cNvPr id="18" name="Rectangle 8"/>
          <p:cNvSpPr>
            <a:spLocks noChangeArrowheads="1"/>
          </p:cNvSpPr>
          <p:nvPr/>
        </p:nvSpPr>
        <p:spPr bwMode="auto">
          <a:xfrm>
            <a:off x="5594350" y="4648200"/>
            <a:ext cx="1758950" cy="644525"/>
          </a:xfrm>
          <a:prstGeom prst="rect">
            <a:avLst/>
          </a:prstGeom>
          <a:noFill/>
          <a:ln w="12700">
            <a:noFill/>
            <a:miter lim="800000"/>
            <a:headEnd/>
            <a:tailEnd/>
          </a:ln>
        </p:spPr>
        <p:txBody>
          <a:bodyPr wrap="none" lIns="90487" tIns="44450" rIns="90487" bIns="44450">
            <a:spAutoFit/>
          </a:bodyPr>
          <a:lstStyle/>
          <a:p>
            <a:pPr>
              <a:defRPr/>
            </a:pPr>
            <a:r>
              <a:rPr lang="en-US" sz="1800" b="1" dirty="0">
                <a:solidFill>
                  <a:srgbClr val="714400"/>
                </a:solidFill>
                <a:effectLst>
                  <a:outerShdw blurRad="38100" dist="38100" dir="2700000" algn="tl">
                    <a:srgbClr val="000000">
                      <a:alpha val="43137"/>
                    </a:srgbClr>
                  </a:outerShdw>
                </a:effectLst>
                <a:ea typeface="ＭＳ Ｐゴシック" pitchFamily="80" charset="-128"/>
                <a:cs typeface="+mn-cs"/>
              </a:rPr>
              <a:t>compassion </a:t>
            </a:r>
            <a:br>
              <a:rPr lang="en-US" sz="1800" b="1" dirty="0">
                <a:solidFill>
                  <a:srgbClr val="714400"/>
                </a:solidFill>
                <a:effectLst>
                  <a:outerShdw blurRad="38100" dist="38100" dir="2700000" algn="tl">
                    <a:srgbClr val="000000">
                      <a:alpha val="43137"/>
                    </a:srgbClr>
                  </a:outerShdw>
                </a:effectLst>
                <a:ea typeface="ＭＳ Ｐゴシック" pitchFamily="80" charset="-128"/>
                <a:cs typeface="+mn-cs"/>
              </a:rPr>
            </a:br>
            <a:r>
              <a:rPr lang="en-US" sz="1800" b="1" dirty="0">
                <a:solidFill>
                  <a:srgbClr val="714400"/>
                </a:solidFill>
                <a:effectLst>
                  <a:outerShdw blurRad="38100" dist="38100" dir="2700000" algn="tl">
                    <a:srgbClr val="000000">
                      <a:alpha val="43137"/>
                    </a:srgbClr>
                  </a:outerShdw>
                </a:effectLst>
                <a:ea typeface="ＭＳ Ｐゴシック" pitchFamily="80" charset="-128"/>
                <a:cs typeface="+mn-cs"/>
              </a:rPr>
              <a:t>toward others</a:t>
            </a:r>
          </a:p>
        </p:txBody>
      </p:sp>
      <p:sp>
        <p:nvSpPr>
          <p:cNvPr id="19" name="Rectangle 6"/>
          <p:cNvSpPr>
            <a:spLocks noChangeArrowheads="1"/>
          </p:cNvSpPr>
          <p:nvPr/>
        </p:nvSpPr>
        <p:spPr bwMode="auto">
          <a:xfrm>
            <a:off x="5676900" y="5527675"/>
            <a:ext cx="1592263" cy="366713"/>
          </a:xfrm>
          <a:prstGeom prst="rect">
            <a:avLst/>
          </a:prstGeom>
          <a:noFill/>
          <a:ln w="12700">
            <a:noFill/>
            <a:miter lim="800000"/>
            <a:headEnd/>
            <a:tailEnd/>
          </a:ln>
        </p:spPr>
        <p:txBody>
          <a:bodyPr wrap="none" lIns="90487" tIns="44450" rIns="90487" bIns="44450">
            <a:spAutoFit/>
          </a:bodyPr>
          <a:lstStyle/>
          <a:p>
            <a:pPr>
              <a:defRPr/>
            </a:pPr>
            <a:r>
              <a:rPr lang="en-US" sz="1800" b="1" dirty="0">
                <a:solidFill>
                  <a:srgbClr val="714400"/>
                </a:solidFill>
                <a:effectLst>
                  <a:outerShdw blurRad="38100" dist="38100" dir="2700000" algn="tl">
                    <a:srgbClr val="000000">
                      <a:alpha val="43137"/>
                    </a:srgbClr>
                  </a:outerShdw>
                </a:effectLst>
                <a:ea typeface="ＭＳ Ｐゴシック" pitchFamily="80" charset="-128"/>
                <a:cs typeface="+mn-cs"/>
              </a:rPr>
              <a:t>Forgiveness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35000" y="1244600"/>
            <a:ext cx="7848600" cy="762000"/>
          </a:xfrm>
          <a:effectLst>
            <a:outerShdw blurRad="63500" dist="17961" dir="2700000" algn="ctr" rotWithShape="0">
              <a:schemeClr val="bg2"/>
            </a:outerShdw>
          </a:effectLst>
        </p:spPr>
        <p:txBody>
          <a:bodyPr/>
          <a:lstStyle/>
          <a:p>
            <a:pPr>
              <a:defRPr/>
            </a:pPr>
            <a:r>
              <a:rPr lang="en-US" smtClean="0">
                <a:cs typeface="+mj-cs"/>
              </a:rPr>
              <a:t>Blaming Others and Empathy:</a:t>
            </a:r>
            <a:br>
              <a:rPr lang="en-US" smtClean="0">
                <a:cs typeface="+mj-cs"/>
              </a:rPr>
            </a:br>
            <a:r>
              <a:rPr lang="en-US" smtClean="0">
                <a:cs typeface="+mj-cs"/>
              </a:rPr>
              <a:t>High School Sample</a:t>
            </a:r>
          </a:p>
        </p:txBody>
      </p:sp>
      <p:sp>
        <p:nvSpPr>
          <p:cNvPr id="144387" name="Rectangle 3"/>
          <p:cNvSpPr>
            <a:spLocks noGrp="1" noChangeArrowheads="1"/>
          </p:cNvSpPr>
          <p:nvPr>
            <p:ph type="body" idx="1"/>
          </p:nvPr>
        </p:nvSpPr>
        <p:spPr>
          <a:xfrm>
            <a:off x="990600" y="2235200"/>
            <a:ext cx="7391400" cy="4191000"/>
          </a:xfrm>
        </p:spPr>
        <p:txBody>
          <a:bodyPr/>
          <a:lstStyle/>
          <a:p>
            <a:pPr>
              <a:defRPr/>
            </a:pPr>
            <a:endParaRPr lang="en-US" dirty="0" smtClean="0">
              <a:sym typeface="Monotype Sorts" charset="0"/>
            </a:endParaRPr>
          </a:p>
          <a:p>
            <a:pPr>
              <a:defRPr/>
            </a:pPr>
            <a:r>
              <a:rPr lang="en-US" dirty="0" smtClean="0">
                <a:sym typeface="Monotype Sorts" charset="0"/>
              </a:rPr>
              <a:t> </a:t>
            </a:r>
            <a:r>
              <a:rPr lang="en-US" sz="2400" dirty="0" smtClean="0"/>
              <a:t>Perspective-taking is associated with adaptive interpersonal functioning.</a:t>
            </a:r>
          </a:p>
          <a:p>
            <a:pPr>
              <a:defRPr/>
            </a:pPr>
            <a:endParaRPr lang="en-US" sz="2400" dirty="0" smtClean="0"/>
          </a:p>
          <a:p>
            <a:pPr>
              <a:defRPr/>
            </a:pPr>
            <a:r>
              <a:rPr lang="en-US" sz="2400" dirty="0" smtClean="0">
                <a:sym typeface="Monotype Sorts" charset="0"/>
              </a:rPr>
              <a:t></a:t>
            </a:r>
            <a:r>
              <a:rPr lang="en-US" sz="2400" dirty="0" smtClean="0"/>
              <a:t> Empathic concern for others is associated with shyness.</a:t>
            </a:r>
          </a:p>
          <a:p>
            <a:pPr>
              <a:defRPr/>
            </a:pPr>
            <a:endParaRPr lang="en-US" sz="2400" dirty="0" smtClean="0"/>
          </a:p>
          <a:p>
            <a:pPr>
              <a:defRPr/>
            </a:pPr>
            <a:r>
              <a:rPr lang="en-US" sz="2400" dirty="0" smtClean="0">
                <a:sym typeface="Monotype Sorts" charset="0"/>
              </a:rPr>
              <a:t></a:t>
            </a:r>
            <a:r>
              <a:rPr lang="en-US" sz="2400" dirty="0" smtClean="0"/>
              <a:t> Blaming others is the ONLY significant negative predictor of perspective taking and empathic concern.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blurRad="63500" dist="17961" dir="2700000" algn="ctr" rotWithShape="0">
              <a:schemeClr val="bg2"/>
            </a:outerShdw>
          </a:effectLst>
        </p:spPr>
        <p:txBody>
          <a:bodyPr/>
          <a:lstStyle/>
          <a:p>
            <a:pPr>
              <a:defRPr/>
            </a:pPr>
            <a:r>
              <a:rPr lang="en-US" smtClean="0">
                <a:cs typeface="+mj-cs"/>
              </a:rPr>
              <a:t>Social Fitness Training</a:t>
            </a:r>
          </a:p>
        </p:txBody>
      </p:sp>
      <p:sp>
        <p:nvSpPr>
          <p:cNvPr id="7171" name="Rectangle 3"/>
          <p:cNvSpPr>
            <a:spLocks noGrp="1" noChangeArrowheads="1"/>
          </p:cNvSpPr>
          <p:nvPr>
            <p:ph type="body" idx="1"/>
          </p:nvPr>
        </p:nvSpPr>
        <p:spPr>
          <a:xfrm>
            <a:off x="990600" y="1639274"/>
            <a:ext cx="7391400" cy="4444026"/>
          </a:xfrm>
        </p:spPr>
        <p:txBody>
          <a:bodyPr/>
          <a:lstStyle/>
          <a:p>
            <a:pPr>
              <a:defRPr/>
            </a:pPr>
            <a:r>
              <a:rPr lang="en-US" sz="1800" dirty="0" smtClean="0"/>
              <a:t>Twenty-six Weekly Two-hour Cognitive-Behavioral Group sessions within an interpersonal theory framework</a:t>
            </a:r>
          </a:p>
          <a:p>
            <a:pPr>
              <a:defRPr/>
            </a:pPr>
            <a:r>
              <a:rPr lang="en-US" sz="1800" dirty="0" smtClean="0"/>
              <a:t>Daily Workouts</a:t>
            </a:r>
          </a:p>
          <a:p>
            <a:pPr lvl="1">
              <a:defRPr/>
            </a:pPr>
            <a:r>
              <a:rPr lang="en-US" sz="1600" dirty="0" smtClean="0"/>
              <a:t>Self-Monitoring, Self-reinforcement</a:t>
            </a:r>
          </a:p>
          <a:p>
            <a:pPr>
              <a:defRPr/>
            </a:pPr>
            <a:r>
              <a:rPr lang="en-US" sz="1800" dirty="0" smtClean="0"/>
              <a:t>Exposures with Cognitive Restructuring</a:t>
            </a:r>
          </a:p>
          <a:p>
            <a:pPr lvl="1">
              <a:defRPr/>
            </a:pPr>
            <a:r>
              <a:rPr lang="en-US" sz="1600" dirty="0" smtClean="0"/>
              <a:t>Changing negative attributions, beliefs about the self and others</a:t>
            </a:r>
          </a:p>
          <a:p>
            <a:pPr>
              <a:defRPr/>
            </a:pPr>
            <a:r>
              <a:rPr lang="en-US" sz="1800" dirty="0" smtClean="0"/>
              <a:t>Social Skills Training - the second 13 weeks: Reaching out</a:t>
            </a:r>
          </a:p>
          <a:p>
            <a:pPr lvl="1">
              <a:defRPr/>
            </a:pPr>
            <a:r>
              <a:rPr lang="en-US" sz="1600" dirty="0" smtClean="0"/>
              <a:t>Communication Training - Where do I go from here?</a:t>
            </a:r>
          </a:p>
          <a:p>
            <a:pPr lvl="2">
              <a:defRPr/>
            </a:pPr>
            <a:r>
              <a:rPr lang="en-US" sz="1400" dirty="0" smtClean="0"/>
              <a:t>Building intimacy - self-disclosure, handling criticism, conflict</a:t>
            </a:r>
          </a:p>
          <a:p>
            <a:pPr lvl="2">
              <a:defRPr/>
            </a:pPr>
            <a:r>
              <a:rPr lang="en-US" sz="1400" dirty="0" smtClean="0"/>
              <a:t>Expression of Feelings</a:t>
            </a:r>
          </a:p>
          <a:p>
            <a:pPr lvl="2">
              <a:defRPr/>
            </a:pPr>
            <a:r>
              <a:rPr lang="en-US" sz="1400" dirty="0" smtClean="0"/>
              <a:t>Empathy - listening </a:t>
            </a:r>
          </a:p>
          <a:p>
            <a:pPr>
              <a:defRPr/>
            </a:pPr>
            <a:r>
              <a:rPr lang="en-US" sz="1800" dirty="0" err="1" smtClean="0"/>
              <a:t>Attentional</a:t>
            </a:r>
            <a:r>
              <a:rPr lang="en-US" sz="1800" dirty="0" smtClean="0"/>
              <a:t> Focus Flexibility Training:  self- other, empathic response </a:t>
            </a:r>
          </a:p>
          <a:p>
            <a:pPr>
              <a:defRPr/>
            </a:pPr>
            <a:r>
              <a:rPr lang="en-US" sz="1800" dirty="0" smtClean="0"/>
              <a:t>Video Taping, Mirror Wall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3700" y="711200"/>
            <a:ext cx="7886700" cy="1879600"/>
          </a:xfrm>
          <a:effectLst>
            <a:outerShdw blurRad="63500" dist="17961" dir="2700000" algn="ctr" rotWithShape="0">
              <a:schemeClr val="bg2"/>
            </a:outerShdw>
          </a:effectLst>
        </p:spPr>
        <p:txBody>
          <a:bodyPr/>
          <a:lstStyle/>
          <a:p>
            <a:pPr>
              <a:defRPr/>
            </a:pPr>
            <a:r>
              <a:rPr lang="en-US" sz="3600" smtClean="0">
                <a:cs typeface="+mj-cs"/>
              </a:rPr>
              <a:t>Stanford Students Changed Self-blaming Attributions and Reduced Shame in Eight-week Groups</a:t>
            </a:r>
            <a:endParaRPr lang="en-US" smtClean="0">
              <a:cs typeface="+mj-cs"/>
            </a:endParaRPr>
          </a:p>
        </p:txBody>
      </p:sp>
      <p:sp>
        <p:nvSpPr>
          <p:cNvPr id="15363" name="Rectangle 3"/>
          <p:cNvSpPr>
            <a:spLocks noGrp="1" noChangeArrowheads="1"/>
          </p:cNvSpPr>
          <p:nvPr>
            <p:ph type="body" idx="1"/>
          </p:nvPr>
        </p:nvSpPr>
        <p:spPr>
          <a:xfrm>
            <a:off x="812800" y="2578100"/>
            <a:ext cx="7264400" cy="3441700"/>
          </a:xfrm>
        </p:spPr>
        <p:txBody>
          <a:bodyPr/>
          <a:lstStyle/>
          <a:p>
            <a:pPr>
              <a:defRPr/>
            </a:pPr>
            <a:r>
              <a:rPr lang="en-US" dirty="0" smtClean="0"/>
              <a:t> </a:t>
            </a:r>
            <a:r>
              <a:rPr lang="en-US" sz="2800" dirty="0" smtClean="0"/>
              <a:t>Negative interpersonal outcomes:</a:t>
            </a:r>
            <a:r>
              <a:rPr lang="en-US" dirty="0" smtClean="0"/>
              <a:t> </a:t>
            </a:r>
          </a:p>
          <a:p>
            <a:pPr>
              <a:defRPr/>
            </a:pPr>
            <a:r>
              <a:rPr lang="en-US" dirty="0" smtClean="0"/>
              <a:t>		</a:t>
            </a:r>
          </a:p>
          <a:p>
            <a:pPr>
              <a:defRPr/>
            </a:pPr>
            <a:r>
              <a:rPr lang="en-US" dirty="0" smtClean="0"/>
              <a:t>	</a:t>
            </a:r>
            <a:r>
              <a:rPr lang="en-US" sz="2400" dirty="0" smtClean="0"/>
              <a:t>Internal, stable and global attributions </a:t>
            </a:r>
            <a:r>
              <a:rPr lang="en-US" sz="2400" dirty="0" smtClean="0">
                <a:sym typeface="Wingdings" charset="0"/>
              </a:rPr>
              <a:t></a:t>
            </a:r>
            <a:r>
              <a:rPr lang="en-US" sz="2400" dirty="0" smtClean="0"/>
              <a:t> </a:t>
            </a:r>
          </a:p>
          <a:p>
            <a:pPr>
              <a:defRPr/>
            </a:pPr>
            <a:r>
              <a:rPr lang="en-US" sz="2400" dirty="0" smtClean="0"/>
              <a:t> 	Self-blame and  state shame </a:t>
            </a:r>
            <a:r>
              <a:rPr lang="en-US" sz="2400" dirty="0" smtClean="0">
                <a:sym typeface="Wingdings" charset="0"/>
              </a:rPr>
              <a:t></a:t>
            </a:r>
            <a:endParaRPr lang="en-US" sz="2400" dirty="0" smtClean="0"/>
          </a:p>
          <a:p>
            <a:pPr>
              <a:defRPr/>
            </a:pPr>
            <a:endParaRPr lang="en-US" sz="2400" dirty="0" smtClean="0"/>
          </a:p>
          <a:p>
            <a:pPr>
              <a:defRPr/>
            </a:pPr>
            <a:r>
              <a:rPr lang="en-US" sz="2400" dirty="0" smtClean="0"/>
              <a:t>	Social anxiety </a:t>
            </a:r>
            <a:r>
              <a:rPr lang="en-US" sz="2400" dirty="0" smtClean="0">
                <a:sym typeface="Wingdings" charset="0"/>
              </a:rPr>
              <a:t></a:t>
            </a:r>
            <a:r>
              <a:rPr lang="en-US" sz="2400" dirty="0" smtClean="0"/>
              <a:t> social avoidance and distress </a:t>
            </a:r>
            <a:r>
              <a:rPr lang="en-US" sz="2400" dirty="0" smtClean="0">
                <a:sym typeface="Wingdings" charset="0"/>
              </a:rPr>
              <a:t></a:t>
            </a:r>
            <a:r>
              <a:rPr lang="en-US" sz="2400" dirty="0" smtClean="0"/>
              <a:t> </a:t>
            </a:r>
          </a:p>
          <a:p>
            <a:pPr>
              <a:defRPr/>
            </a:pPr>
            <a:r>
              <a:rPr lang="en-US" sz="2400" dirty="0" smtClean="0"/>
              <a:t>	trait shame </a:t>
            </a:r>
            <a:r>
              <a:rPr lang="en-US" sz="2400" dirty="0" smtClean="0">
                <a:sym typeface="Wingdings" charset="0"/>
              </a:rPr>
              <a:t></a:t>
            </a:r>
            <a:r>
              <a:rPr lang="en-US" sz="2400" dirty="0" smtClean="0"/>
              <a:t> depression </a:t>
            </a:r>
            <a:r>
              <a:rPr lang="en-US" sz="2400" dirty="0" smtClean="0">
                <a:sym typeface="Wingdings" charset="0"/>
              </a:rPr>
              <a:t></a:t>
            </a:r>
            <a:endParaRPr lang="en-US" dirty="0" smtClean="0">
              <a:sym typeface="Wingdings" charset="0"/>
            </a:endParaRPr>
          </a:p>
          <a:p>
            <a:pPr>
              <a:defRPr/>
            </a:pPr>
            <a:r>
              <a:rPr lang="en-US" dirty="0" smtClean="0">
                <a:sym typeface="Wingdings"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effectLst>
            <a:outerShdw blurRad="63500" dist="17961" dir="2700000" algn="ctr" rotWithShape="0">
              <a:schemeClr val="bg2"/>
            </a:outerShdw>
          </a:effectLst>
        </p:spPr>
        <p:txBody>
          <a:bodyPr/>
          <a:lstStyle/>
          <a:p>
            <a:pPr>
              <a:defRPr/>
            </a:pPr>
            <a:r>
              <a:rPr lang="en-US" smtClean="0">
                <a:cs typeface="+mj-cs"/>
              </a:rPr>
              <a:t>Results</a:t>
            </a:r>
          </a:p>
        </p:txBody>
      </p:sp>
      <p:grpSp>
        <p:nvGrpSpPr>
          <p:cNvPr id="34818" name="Group 5"/>
          <p:cNvGrpSpPr>
            <a:grpSpLocks/>
          </p:cNvGrpSpPr>
          <p:nvPr/>
        </p:nvGrpSpPr>
        <p:grpSpPr bwMode="auto">
          <a:xfrm>
            <a:off x="520700" y="1739900"/>
            <a:ext cx="8166100" cy="4292600"/>
            <a:chOff x="328" y="1096"/>
            <a:chExt cx="5144" cy="2704"/>
          </a:xfrm>
        </p:grpSpPr>
        <p:sp>
          <p:nvSpPr>
            <p:cNvPr id="16387" name="Rectangle 3"/>
            <p:cNvSpPr>
              <a:spLocks noChangeArrowheads="1"/>
            </p:cNvSpPr>
            <p:nvPr/>
          </p:nvSpPr>
          <p:spPr bwMode="auto">
            <a:xfrm>
              <a:off x="328" y="1096"/>
              <a:ext cx="5104" cy="2704"/>
            </a:xfrm>
            <a:prstGeom prst="rect">
              <a:avLst/>
            </a:prstGeom>
            <a:noFill/>
            <a:ln w="1270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6388" name="Rectangle 4"/>
            <p:cNvSpPr>
              <a:spLocks noChangeArrowheads="1"/>
            </p:cNvSpPr>
            <p:nvPr/>
          </p:nvSpPr>
          <p:spPr bwMode="auto">
            <a:xfrm>
              <a:off x="384" y="1152"/>
              <a:ext cx="5088" cy="264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grpSp>
      <p:pic>
        <p:nvPicPr>
          <p:cNvPr id="1639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794000"/>
            <a:ext cx="78105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91" name="Rectangle 7"/>
          <p:cNvSpPr>
            <a:spLocks noChangeArrowheads="1"/>
          </p:cNvSpPr>
          <p:nvPr/>
        </p:nvSpPr>
        <p:spPr bwMode="auto">
          <a:xfrm>
            <a:off x="1789113" y="2103438"/>
            <a:ext cx="17224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Self-blame</a:t>
            </a:r>
          </a:p>
        </p:txBody>
      </p:sp>
      <p:sp>
        <p:nvSpPr>
          <p:cNvPr id="16392" name="Rectangle 8"/>
          <p:cNvSpPr>
            <a:spLocks noChangeArrowheads="1"/>
          </p:cNvSpPr>
          <p:nvPr/>
        </p:nvSpPr>
        <p:spPr bwMode="auto">
          <a:xfrm>
            <a:off x="5872163" y="2103438"/>
            <a:ext cx="19939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State-shame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effectLst>
            <a:outerShdw blurRad="63500" dist="17961" dir="2700000" algn="ctr" rotWithShape="0">
              <a:schemeClr val="bg2"/>
            </a:outerShdw>
          </a:effectLst>
        </p:spPr>
        <p:txBody>
          <a:bodyPr/>
          <a:lstStyle/>
          <a:p>
            <a:pPr>
              <a:defRPr/>
            </a:pPr>
            <a:r>
              <a:rPr lang="en-US" smtClean="0">
                <a:cs typeface="+mj-cs"/>
              </a:rPr>
              <a:t>Results</a:t>
            </a:r>
          </a:p>
        </p:txBody>
      </p:sp>
      <p:grpSp>
        <p:nvGrpSpPr>
          <p:cNvPr id="36866" name="Group 5"/>
          <p:cNvGrpSpPr>
            <a:grpSpLocks/>
          </p:cNvGrpSpPr>
          <p:nvPr/>
        </p:nvGrpSpPr>
        <p:grpSpPr bwMode="auto">
          <a:xfrm>
            <a:off x="520700" y="1739900"/>
            <a:ext cx="8166100" cy="4292600"/>
            <a:chOff x="328" y="1096"/>
            <a:chExt cx="5144" cy="2704"/>
          </a:xfrm>
        </p:grpSpPr>
        <p:sp>
          <p:nvSpPr>
            <p:cNvPr id="17411" name="Rectangle 3"/>
            <p:cNvSpPr>
              <a:spLocks noChangeArrowheads="1"/>
            </p:cNvSpPr>
            <p:nvPr/>
          </p:nvSpPr>
          <p:spPr bwMode="auto">
            <a:xfrm>
              <a:off x="328" y="1096"/>
              <a:ext cx="5104" cy="2704"/>
            </a:xfrm>
            <a:prstGeom prst="rect">
              <a:avLst/>
            </a:prstGeom>
            <a:noFill/>
            <a:ln w="1270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7412" name="Rectangle 4"/>
            <p:cNvSpPr>
              <a:spLocks noChangeArrowheads="1"/>
            </p:cNvSpPr>
            <p:nvPr/>
          </p:nvSpPr>
          <p:spPr bwMode="auto">
            <a:xfrm>
              <a:off x="384" y="1152"/>
              <a:ext cx="5088" cy="264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grpSp>
      <p:pic>
        <p:nvPicPr>
          <p:cNvPr id="1741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3390900"/>
            <a:ext cx="7673975"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5" name="Rectangle 7"/>
          <p:cNvSpPr>
            <a:spLocks noChangeArrowheads="1"/>
          </p:cNvSpPr>
          <p:nvPr/>
        </p:nvSpPr>
        <p:spPr bwMode="auto">
          <a:xfrm>
            <a:off x="1501775" y="2573338"/>
            <a:ext cx="12811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Internal</a:t>
            </a:r>
          </a:p>
        </p:txBody>
      </p:sp>
      <p:sp>
        <p:nvSpPr>
          <p:cNvPr id="17416" name="Rectangle 8"/>
          <p:cNvSpPr>
            <a:spLocks noChangeArrowheads="1"/>
          </p:cNvSpPr>
          <p:nvPr/>
        </p:nvSpPr>
        <p:spPr bwMode="auto">
          <a:xfrm>
            <a:off x="4117975" y="2573338"/>
            <a:ext cx="11287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Global</a:t>
            </a:r>
          </a:p>
        </p:txBody>
      </p:sp>
      <p:sp>
        <p:nvSpPr>
          <p:cNvPr id="17417" name="Rectangle 9"/>
          <p:cNvSpPr>
            <a:spLocks noChangeArrowheads="1"/>
          </p:cNvSpPr>
          <p:nvPr/>
        </p:nvSpPr>
        <p:spPr bwMode="auto">
          <a:xfrm>
            <a:off x="6673850" y="2573338"/>
            <a:ext cx="1095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Stable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447800"/>
            <a:ext cx="7848600" cy="762000"/>
          </a:xfrm>
          <a:effectLst>
            <a:outerShdw blurRad="63500" dist="17961" dir="2700000" algn="ctr" rotWithShape="0">
              <a:schemeClr val="bg2"/>
            </a:outerShdw>
          </a:effectLst>
        </p:spPr>
        <p:txBody>
          <a:bodyPr/>
          <a:lstStyle/>
          <a:p>
            <a:pPr>
              <a:defRPr/>
            </a:pPr>
            <a:r>
              <a:rPr lang="en-US" smtClean="0">
                <a:cs typeface="+mj-cs"/>
              </a:rPr>
              <a:t>Shame and Anger in Shyness:</a:t>
            </a:r>
            <a:br>
              <a:rPr lang="en-US" smtClean="0">
                <a:cs typeface="+mj-cs"/>
              </a:rPr>
            </a:br>
            <a:r>
              <a:rPr lang="en-US" smtClean="0">
                <a:cs typeface="+mj-cs"/>
              </a:rPr>
              <a:t>Clinic Sample</a:t>
            </a:r>
          </a:p>
        </p:txBody>
      </p:sp>
      <p:sp>
        <p:nvSpPr>
          <p:cNvPr id="23555" name="Rectangle 3"/>
          <p:cNvSpPr>
            <a:spLocks noGrp="1" noChangeArrowheads="1"/>
          </p:cNvSpPr>
          <p:nvPr>
            <p:ph type="body" idx="1"/>
          </p:nvPr>
        </p:nvSpPr>
        <p:spPr>
          <a:xfrm>
            <a:off x="762000" y="2209800"/>
            <a:ext cx="7543800" cy="3733800"/>
          </a:xfrm>
        </p:spPr>
        <p:txBody>
          <a:bodyPr/>
          <a:lstStyle/>
          <a:p>
            <a:pPr>
              <a:lnSpc>
                <a:spcPct val="90000"/>
              </a:lnSpc>
              <a:defRPr/>
            </a:pPr>
            <a:r>
              <a:rPr lang="en-US" smtClean="0">
                <a:sym typeface="Monotype Sorts" charset="0"/>
              </a:rPr>
              <a:t> </a:t>
            </a:r>
            <a:r>
              <a:rPr lang="en-US" sz="2400" smtClean="0"/>
              <a:t>Shame predicts self-defeating behavior, passive aggression (MCMI).</a:t>
            </a:r>
          </a:p>
          <a:p>
            <a:pPr>
              <a:lnSpc>
                <a:spcPct val="90000"/>
              </a:lnSpc>
              <a:defRPr/>
            </a:pPr>
            <a:endParaRPr lang="en-US" sz="2400" smtClean="0"/>
          </a:p>
          <a:p>
            <a:pPr>
              <a:lnSpc>
                <a:spcPct val="90000"/>
              </a:lnSpc>
              <a:defRPr/>
            </a:pPr>
            <a:r>
              <a:rPr lang="en-US" sz="2400" smtClean="0">
                <a:sym typeface="Monotype Sorts" charset="0"/>
              </a:rPr>
              <a:t></a:t>
            </a:r>
            <a:r>
              <a:rPr lang="en-US" sz="2400" smtClean="0"/>
              <a:t> Shame is correlated with resentment and antisocial attitudes (MMPI).</a:t>
            </a:r>
          </a:p>
          <a:p>
            <a:pPr>
              <a:lnSpc>
                <a:spcPct val="90000"/>
              </a:lnSpc>
              <a:defRPr/>
            </a:pPr>
            <a:endParaRPr lang="en-US" sz="2400" smtClean="0"/>
          </a:p>
          <a:p>
            <a:pPr>
              <a:lnSpc>
                <a:spcPct val="90000"/>
              </a:lnSpc>
              <a:defRPr/>
            </a:pPr>
            <a:r>
              <a:rPr lang="en-US" sz="2400" smtClean="0">
                <a:sym typeface="Monotype Sorts" charset="0"/>
              </a:rPr>
              <a:t></a:t>
            </a:r>
            <a:r>
              <a:rPr lang="en-US" sz="2400" smtClean="0"/>
              <a:t> Clients with Avoidant Personality Disorder are:</a:t>
            </a:r>
          </a:p>
          <a:p>
            <a:pPr>
              <a:lnSpc>
                <a:spcPct val="90000"/>
              </a:lnSpc>
              <a:defRPr/>
            </a:pPr>
            <a:r>
              <a:rPr lang="en-US" sz="2400" smtClean="0"/>
              <a:t>	 	more shame-prone, </a:t>
            </a:r>
          </a:p>
          <a:p>
            <a:pPr>
              <a:lnSpc>
                <a:spcPct val="90000"/>
              </a:lnSpc>
              <a:defRPr/>
            </a:pPr>
            <a:r>
              <a:rPr lang="en-US" sz="2400" smtClean="0"/>
              <a:t>			more likely to externalize blame</a:t>
            </a:r>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676400"/>
            <a:ext cx="7848600" cy="762000"/>
          </a:xfrm>
          <a:effectLst>
            <a:outerShdw blurRad="63500" dist="17961" dir="2700000" algn="ctr" rotWithShape="0">
              <a:schemeClr val="bg2"/>
            </a:outerShdw>
          </a:effectLst>
        </p:spPr>
        <p:txBody>
          <a:bodyPr/>
          <a:lstStyle/>
          <a:p>
            <a:pPr>
              <a:defRPr/>
            </a:pPr>
            <a:r>
              <a:rPr lang="en-US" smtClean="0">
                <a:cs typeface="+mj-cs"/>
              </a:rPr>
              <a:t>Shame And Anger In College Student Sample</a:t>
            </a:r>
          </a:p>
        </p:txBody>
      </p:sp>
      <p:sp>
        <p:nvSpPr>
          <p:cNvPr id="25603" name="Rectangle 3"/>
          <p:cNvSpPr>
            <a:spLocks noGrp="1" noChangeArrowheads="1"/>
          </p:cNvSpPr>
          <p:nvPr>
            <p:ph type="body" idx="1"/>
          </p:nvPr>
        </p:nvSpPr>
        <p:spPr>
          <a:xfrm>
            <a:off x="838200" y="3048000"/>
            <a:ext cx="7416800" cy="1638300"/>
          </a:xfrm>
        </p:spPr>
        <p:txBody>
          <a:bodyPr/>
          <a:lstStyle/>
          <a:p>
            <a:pPr>
              <a:defRPr/>
            </a:pPr>
            <a:r>
              <a:rPr lang="en-US" dirty="0" smtClean="0">
                <a:sym typeface="Monotype Sorts" charset="0"/>
              </a:rPr>
              <a:t>	 </a:t>
            </a:r>
            <a:r>
              <a:rPr lang="en-US" sz="2400" dirty="0" smtClean="0"/>
              <a:t>Shame and anger in Stanford students</a:t>
            </a:r>
          </a:p>
          <a:p>
            <a:pPr>
              <a:defRPr/>
            </a:pPr>
            <a:endParaRPr lang="en-US" sz="2400" dirty="0" smtClean="0"/>
          </a:p>
          <a:p>
            <a:pPr>
              <a:defRPr/>
            </a:pPr>
            <a:r>
              <a:rPr lang="en-US" sz="2400" dirty="0" smtClean="0"/>
              <a:t>			SHY students </a:t>
            </a:r>
            <a:r>
              <a:rPr lang="en-US" sz="2400" dirty="0" smtClean="0">
                <a:sym typeface="Wingdings" charset="0"/>
              </a:rPr>
              <a:t></a:t>
            </a:r>
            <a:endParaRPr lang="en-US" sz="2400" dirty="0" smtClean="0"/>
          </a:p>
          <a:p>
            <a:pPr>
              <a:defRPr/>
            </a:pPr>
            <a:endParaRPr lang="en-US" sz="2400" dirty="0" smtClean="0"/>
          </a:p>
          <a:p>
            <a:pPr>
              <a:defRPr/>
            </a:pPr>
            <a:r>
              <a:rPr lang="en-US" sz="2400" dirty="0" smtClean="0"/>
              <a:t>			NON-SHY students </a:t>
            </a:r>
            <a:r>
              <a:rPr lang="en-US" sz="2400" dirty="0" smtClean="0">
                <a:sym typeface="Wingdings"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58800" y="1244600"/>
            <a:ext cx="7848600" cy="762000"/>
          </a:xfrm>
          <a:effectLst>
            <a:outerShdw blurRad="63500" dist="17961" dir="2700000" algn="ctr" rotWithShape="0">
              <a:schemeClr val="bg2"/>
            </a:outerShdw>
          </a:effectLst>
        </p:spPr>
        <p:txBody>
          <a:bodyPr/>
          <a:lstStyle/>
          <a:p>
            <a:pPr>
              <a:defRPr/>
            </a:pPr>
            <a:r>
              <a:rPr lang="en-US" dirty="0" smtClean="0">
                <a:cs typeface="+mj-cs"/>
              </a:rPr>
              <a:t>Anger-supporting AT’s about Others (EOS): Students</a:t>
            </a:r>
          </a:p>
        </p:txBody>
      </p:sp>
      <p:sp>
        <p:nvSpPr>
          <p:cNvPr id="27651" name="Rectangle 3"/>
          <p:cNvSpPr>
            <a:spLocks noGrp="1" noChangeArrowheads="1"/>
          </p:cNvSpPr>
          <p:nvPr>
            <p:ph type="body" idx="1"/>
          </p:nvPr>
        </p:nvSpPr>
        <p:spPr>
          <a:xfrm>
            <a:off x="114300" y="2133600"/>
            <a:ext cx="9029700" cy="4983163"/>
          </a:xfrm>
        </p:spPr>
        <p:txBody>
          <a:bodyPr/>
          <a:lstStyle/>
          <a:p>
            <a:pPr marL="3657600" lvl="1" indent="-2743200">
              <a:tabLst>
                <a:tab pos="571500" algn="l"/>
                <a:tab pos="1143000" algn="l"/>
              </a:tabLst>
              <a:defRPr/>
            </a:pPr>
            <a:r>
              <a:rPr lang="en-US" dirty="0" smtClean="0"/>
              <a:t>To what extent do you relate to each of these statements?</a:t>
            </a:r>
          </a:p>
          <a:p>
            <a:pPr marL="3657600" lvl="1" indent="-2743200">
              <a:tabLst>
                <a:tab pos="571500" algn="l"/>
                <a:tab pos="1143000" algn="l"/>
              </a:tabLst>
              <a:defRPr/>
            </a:pPr>
            <a:r>
              <a:rPr lang="en-US" dirty="0" smtClean="0"/>
              <a:t>Please make a rating on a 7 point scale from 1 (not at all) to 7 (very much).</a:t>
            </a:r>
          </a:p>
          <a:p>
            <a:pPr marL="0" indent="0">
              <a:tabLst>
                <a:tab pos="571500" algn="l"/>
                <a:tab pos="1143000" algn="l"/>
              </a:tabLst>
              <a:defRPr/>
            </a:pPr>
            <a:r>
              <a:rPr lang="en-US" sz="1400" dirty="0" smtClean="0"/>
              <a:t>  				</a:t>
            </a:r>
          </a:p>
          <a:p>
            <a:pPr marL="0" indent="0">
              <a:tabLst>
                <a:tab pos="571500" algn="l"/>
                <a:tab pos="1143000" algn="l"/>
              </a:tabLst>
              <a:defRPr/>
            </a:pPr>
            <a:r>
              <a:rPr lang="en-US" sz="1800" dirty="0" smtClean="0"/>
              <a:t>Shy   Non-shy</a:t>
            </a:r>
            <a:endParaRPr lang="en-US" sz="1400" dirty="0" smtClean="0"/>
          </a:p>
          <a:p>
            <a:pPr marL="0" indent="0">
              <a:tabLst>
                <a:tab pos="571500" algn="l"/>
                <a:tab pos="1143000" algn="l"/>
              </a:tabLst>
              <a:defRPr/>
            </a:pPr>
            <a:r>
              <a:rPr lang="en-US" sz="1800" dirty="0" smtClean="0"/>
              <a:t>3.5	2.3		People will be rejecting and hurtful if I let them close to me.</a:t>
            </a:r>
          </a:p>
          <a:p>
            <a:pPr marL="0" indent="0">
              <a:tabLst>
                <a:tab pos="571500" algn="l"/>
                <a:tab pos="1143000" algn="l"/>
              </a:tabLst>
              <a:defRPr/>
            </a:pPr>
            <a:r>
              <a:rPr lang="en-US" sz="1800" dirty="0" smtClean="0"/>
              <a:t>3.3	1.6		People do not relate to my problems.  </a:t>
            </a:r>
          </a:p>
          <a:p>
            <a:pPr marL="0" indent="0">
              <a:tabLst>
                <a:tab pos="571500" algn="l"/>
                <a:tab pos="1143000" algn="l"/>
              </a:tabLst>
              <a:defRPr/>
            </a:pPr>
            <a:r>
              <a:rPr lang="en-US" sz="1800" dirty="0" smtClean="0"/>
              <a:t>4.6	2.1		I must not let people know too much about me because they will 					misuse the information.</a:t>
            </a:r>
          </a:p>
          <a:p>
            <a:pPr marL="0" indent="0">
              <a:tabLst>
                <a:tab pos="571500" algn="l"/>
                <a:tab pos="1143000" algn="l"/>
              </a:tabLst>
              <a:defRPr/>
            </a:pPr>
            <a:r>
              <a:rPr lang="en-US" sz="1800" dirty="0" smtClean="0"/>
              <a:t>3.5	1.5		People are more powerful than I am and will take advantage of me.  </a:t>
            </a:r>
          </a:p>
          <a:p>
            <a:pPr marL="0" indent="0">
              <a:tabLst>
                <a:tab pos="571500" algn="l"/>
                <a:tab pos="1143000" algn="l"/>
              </a:tabLst>
              <a:defRPr/>
            </a:pPr>
            <a:r>
              <a:rPr lang="en-US" sz="1800" dirty="0" smtClean="0"/>
              <a:t>3.2	1.8		If people see my discomfort they will feel contempt for me.  </a:t>
            </a:r>
          </a:p>
          <a:p>
            <a:pPr marL="0" indent="0">
              <a:tabLst>
                <a:tab pos="571500" algn="l"/>
                <a:tab pos="1143000" algn="l"/>
              </a:tabLst>
              <a:defRPr/>
            </a:pPr>
            <a:r>
              <a:rPr lang="en-US" sz="1800" dirty="0" smtClean="0"/>
              <a:t>2.9	1.7		People will make fun of me and ridicule me. </a:t>
            </a:r>
          </a:p>
          <a:p>
            <a:pPr marL="0" indent="0">
              <a:tabLst>
                <a:tab pos="571500" algn="l"/>
                <a:tab pos="1143000" algn="l"/>
              </a:tabLst>
              <a:defRPr/>
            </a:pPr>
            <a:endParaRPr lang="en-US" sz="1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 y="1219200"/>
            <a:ext cx="9372600" cy="939800"/>
          </a:xfrm>
          <a:effectLst>
            <a:outerShdw blurRad="63500" dist="17961" dir="2700000" algn="ctr" rotWithShape="0">
              <a:schemeClr val="bg2"/>
            </a:outerShdw>
          </a:effectLst>
        </p:spPr>
        <p:txBody>
          <a:bodyPr/>
          <a:lstStyle/>
          <a:p>
            <a:pPr>
              <a:defRPr/>
            </a:pPr>
            <a:r>
              <a:rPr lang="en-US" smtClean="0">
                <a:cs typeface="+mj-cs"/>
              </a:rPr>
              <a:t>Anger-supporting Thoughts and Beliefs </a:t>
            </a:r>
            <a:br>
              <a:rPr lang="en-US" smtClean="0">
                <a:cs typeface="+mj-cs"/>
              </a:rPr>
            </a:br>
            <a:r>
              <a:rPr lang="en-US" smtClean="0">
                <a:cs typeface="+mj-cs"/>
              </a:rPr>
              <a:t>Shy Students vs. Clinic Sample</a:t>
            </a:r>
          </a:p>
        </p:txBody>
      </p:sp>
      <p:sp>
        <p:nvSpPr>
          <p:cNvPr id="28675" name="Rectangle 3"/>
          <p:cNvSpPr>
            <a:spLocks noGrp="1" noChangeArrowheads="1"/>
          </p:cNvSpPr>
          <p:nvPr>
            <p:ph type="body" idx="1"/>
          </p:nvPr>
        </p:nvSpPr>
        <p:spPr>
          <a:xfrm>
            <a:off x="279400" y="2209799"/>
            <a:ext cx="8864600" cy="3778753"/>
          </a:xfrm>
        </p:spPr>
        <p:txBody>
          <a:bodyPr/>
          <a:lstStyle/>
          <a:p>
            <a:pPr>
              <a:tabLst>
                <a:tab pos="508000" algn="l"/>
                <a:tab pos="1143000" algn="l"/>
                <a:tab pos="1828800" algn="l"/>
              </a:tabLst>
              <a:defRPr/>
            </a:pPr>
            <a:r>
              <a:rPr lang="en-US" sz="4000" dirty="0" smtClean="0">
                <a:sym typeface="Monotype Sorts" charset="0"/>
              </a:rPr>
              <a:t>				</a:t>
            </a:r>
            <a:r>
              <a:rPr lang="en-US" sz="4000" dirty="0" smtClean="0">
                <a:latin typeface="+mn-lt"/>
                <a:sym typeface="Monotype Sorts" charset="0"/>
              </a:rPr>
              <a:t></a:t>
            </a:r>
            <a:r>
              <a:rPr lang="en-US" sz="4000" dirty="0" smtClean="0">
                <a:latin typeface="+mn-lt"/>
              </a:rPr>
              <a:t> Clinic clients </a:t>
            </a:r>
            <a:r>
              <a:rPr lang="en-US" sz="4000" dirty="0" smtClean="0">
                <a:latin typeface="+mn-lt"/>
                <a:sym typeface="Wingdings" charset="0"/>
              </a:rPr>
              <a:t></a:t>
            </a:r>
            <a:r>
              <a:rPr lang="en-US" sz="4000" dirty="0" smtClean="0">
                <a:sym typeface="Monotype Sorts" charset="0"/>
              </a:rPr>
              <a:t> </a:t>
            </a:r>
          </a:p>
          <a:p>
            <a:pPr marL="3200400" lvl="6" indent="-571500">
              <a:buFont typeface="Monotype Sorts" charset="0"/>
              <a:buChar char="l"/>
              <a:tabLst>
                <a:tab pos="508000" algn="l"/>
                <a:tab pos="1143000" algn="l"/>
                <a:tab pos="1828800" algn="l"/>
              </a:tabLst>
              <a:defRPr/>
            </a:pPr>
            <a:r>
              <a:rPr lang="en-US" sz="4000" dirty="0" smtClean="0"/>
              <a:t>Shy Students </a:t>
            </a:r>
            <a:r>
              <a:rPr lang="en-US" sz="4000" dirty="0" smtClean="0">
                <a:sym typeface="Wingdings" charset="0"/>
              </a:rPr>
              <a:t></a:t>
            </a:r>
            <a:r>
              <a:rPr lang="en-US" sz="4000" dirty="0" smtClean="0"/>
              <a:t> </a:t>
            </a:r>
            <a:endParaRPr lang="en-US" dirty="0" smtClean="0"/>
          </a:p>
          <a:p>
            <a:pPr>
              <a:buFont typeface="Monotype Sorts" charset="0"/>
              <a:buChar char="l"/>
              <a:tabLst>
                <a:tab pos="508000" algn="l"/>
                <a:tab pos="1143000" algn="l"/>
                <a:tab pos="1828800" algn="l"/>
              </a:tabLst>
              <a:defRPr/>
            </a:pPr>
            <a:r>
              <a:rPr lang="en-US" sz="3200" dirty="0" smtClean="0"/>
              <a:t>Significantly Reducing </a:t>
            </a:r>
            <a:r>
              <a:rPr lang="en-US" sz="3200" dirty="0"/>
              <a:t>AT’s about </a:t>
            </a:r>
            <a:r>
              <a:rPr lang="en-US" sz="3200" dirty="0" smtClean="0"/>
              <a:t>Others</a:t>
            </a:r>
          </a:p>
          <a:p>
            <a:pPr>
              <a:buFont typeface="Monotype Sorts" charset="0"/>
              <a:buChar char="l"/>
              <a:tabLst>
                <a:tab pos="508000" algn="l"/>
                <a:tab pos="1143000" algn="l"/>
                <a:tab pos="1828800" algn="l"/>
              </a:tabLst>
              <a:defRPr/>
            </a:pPr>
            <a:endParaRPr lang="en-US" sz="3200" dirty="0" smtClean="0"/>
          </a:p>
          <a:p>
            <a:pPr>
              <a:lnSpc>
                <a:spcPct val="90000"/>
              </a:lnSpc>
              <a:defRPr/>
            </a:pPr>
            <a:r>
              <a:rPr lang="en-US" dirty="0" smtClean="0">
                <a:solidFill>
                  <a:schemeClr val="accent1"/>
                </a:solidFill>
              </a:rPr>
              <a:t>	</a:t>
            </a:r>
            <a:r>
              <a:rPr lang="en-US" dirty="0"/>
              <a:t>EOS-Thoughts/Others</a:t>
            </a:r>
            <a:r>
              <a:rPr lang="en-US" dirty="0" smtClean="0">
                <a:solidFill>
                  <a:schemeClr val="accent1"/>
                </a:solidFill>
              </a:rPr>
              <a:t>		N</a:t>
            </a:r>
            <a:r>
              <a:rPr lang="en-US" dirty="0"/>
              <a:t>	    </a:t>
            </a:r>
            <a:r>
              <a:rPr lang="en-US" dirty="0">
                <a:solidFill>
                  <a:schemeClr val="accent1"/>
                </a:solidFill>
              </a:rPr>
              <a:t>t</a:t>
            </a:r>
            <a:r>
              <a:rPr lang="en-US" dirty="0"/>
              <a:t>	   	</a:t>
            </a:r>
            <a:r>
              <a:rPr lang="en-US" dirty="0" smtClean="0">
                <a:solidFill>
                  <a:schemeClr val="accent1"/>
                </a:solidFill>
              </a:rPr>
              <a:t>p</a:t>
            </a:r>
            <a:r>
              <a:rPr lang="en-US" dirty="0" smtClean="0"/>
              <a:t> </a:t>
            </a:r>
          </a:p>
          <a:p>
            <a:pPr>
              <a:lnSpc>
                <a:spcPct val="90000"/>
              </a:lnSpc>
              <a:defRPr/>
            </a:pPr>
            <a:r>
              <a:rPr lang="en-US" dirty="0"/>
              <a:t>	M = 3.7; 3.1 (1-7)</a:t>
            </a:r>
            <a:r>
              <a:rPr lang="en-US" dirty="0" smtClean="0"/>
              <a:t>		99	  5.86		.000</a:t>
            </a:r>
          </a:p>
          <a:p>
            <a:pPr>
              <a:lnSpc>
                <a:spcPct val="90000"/>
              </a:lnSpc>
              <a:spcBef>
                <a:spcPct val="0"/>
              </a:spcBef>
              <a:defRPr/>
            </a:pPr>
            <a:r>
              <a:rPr lang="en-US"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444500"/>
            <a:ext cx="7848600" cy="762000"/>
          </a:xfrm>
          <a:effectLst>
            <a:outerShdw blurRad="63500" dist="17961" dir="2700000" algn="ctr" rotWithShape="0">
              <a:schemeClr val="bg2"/>
            </a:outerShdw>
          </a:effectLst>
        </p:spPr>
        <p:txBody>
          <a:bodyPr/>
          <a:lstStyle/>
          <a:p>
            <a:pPr>
              <a:defRPr/>
            </a:pPr>
            <a:r>
              <a:rPr lang="en-US" dirty="0" smtClean="0">
                <a:cs typeface="+mj-cs"/>
              </a:rPr>
              <a:t>Overview</a:t>
            </a:r>
          </a:p>
        </p:txBody>
      </p:sp>
      <p:sp>
        <p:nvSpPr>
          <p:cNvPr id="55299" name="Rectangle 3"/>
          <p:cNvSpPr>
            <a:spLocks noGrp="1" noChangeArrowheads="1"/>
          </p:cNvSpPr>
          <p:nvPr>
            <p:ph type="body" idx="1"/>
          </p:nvPr>
        </p:nvSpPr>
        <p:spPr>
          <a:xfrm>
            <a:off x="838200" y="1282700"/>
            <a:ext cx="7378700" cy="5041900"/>
          </a:xfrm>
        </p:spPr>
        <p:txBody>
          <a:bodyPr/>
          <a:lstStyle/>
          <a:p>
            <a:pPr>
              <a:lnSpc>
                <a:spcPct val="90000"/>
              </a:lnSpc>
              <a:defRPr/>
            </a:pPr>
            <a:r>
              <a:rPr lang="en-US" sz="3200" b="1" dirty="0" smtClean="0"/>
              <a:t>Social Fitness:  Theory and Practice</a:t>
            </a:r>
            <a:r>
              <a:rPr lang="en-US" sz="3200" dirty="0" smtClean="0"/>
              <a:t>	</a:t>
            </a:r>
          </a:p>
          <a:p>
            <a:pPr>
              <a:lnSpc>
                <a:spcPct val="90000"/>
              </a:lnSpc>
              <a:defRPr/>
            </a:pPr>
            <a:endParaRPr lang="en-US" sz="3200" dirty="0" smtClean="0"/>
          </a:p>
          <a:p>
            <a:pPr>
              <a:lnSpc>
                <a:spcPct val="90000"/>
              </a:lnSpc>
              <a:defRPr/>
            </a:pPr>
            <a:r>
              <a:rPr lang="en-US" sz="2800" dirty="0" smtClean="0"/>
              <a:t>	The Model</a:t>
            </a:r>
          </a:p>
          <a:p>
            <a:pPr marL="342900" lvl="2" indent="-342900">
              <a:lnSpc>
                <a:spcPct val="90000"/>
              </a:lnSpc>
              <a:defRPr/>
            </a:pPr>
            <a:r>
              <a:rPr lang="en-US" sz="2800" dirty="0"/>
              <a:t>	</a:t>
            </a:r>
            <a:r>
              <a:rPr lang="en-US" sz="2800" dirty="0" smtClean="0"/>
              <a:t>	</a:t>
            </a:r>
            <a:r>
              <a:rPr lang="en-US" sz="2800" dirty="0"/>
              <a:t>Three Vicious Cycles: Infinite </a:t>
            </a:r>
            <a:r>
              <a:rPr lang="en-US" sz="2800" dirty="0" smtClean="0"/>
              <a:t>Loops</a:t>
            </a:r>
          </a:p>
          <a:p>
            <a:pPr marL="342900" lvl="2" indent="-342900">
              <a:lnSpc>
                <a:spcPct val="90000"/>
              </a:lnSpc>
              <a:defRPr/>
            </a:pPr>
            <a:endParaRPr lang="en-US" sz="2800" dirty="0" smtClean="0"/>
          </a:p>
          <a:p>
            <a:pPr marL="342900" lvl="2" indent="-342900">
              <a:lnSpc>
                <a:spcPct val="90000"/>
              </a:lnSpc>
              <a:defRPr/>
            </a:pPr>
            <a:r>
              <a:rPr lang="en-US" sz="2800" dirty="0" smtClean="0"/>
              <a:t>	Testing: 	</a:t>
            </a:r>
          </a:p>
          <a:p>
            <a:pPr>
              <a:lnSpc>
                <a:spcPct val="90000"/>
              </a:lnSpc>
              <a:defRPr/>
            </a:pPr>
            <a:r>
              <a:rPr lang="en-US" sz="2800" dirty="0"/>
              <a:t>	</a:t>
            </a:r>
            <a:r>
              <a:rPr lang="en-US" sz="2800" dirty="0" smtClean="0"/>
              <a:t>	</a:t>
            </a:r>
            <a:r>
              <a:rPr lang="en-US" sz="2800" dirty="0" err="1" smtClean="0"/>
              <a:t>ShyQ</a:t>
            </a:r>
            <a:r>
              <a:rPr lang="en-US" sz="2800" dirty="0"/>
              <a:t>: shyness questionnaire; EOS: Estimations of </a:t>
            </a:r>
            <a:r>
              <a:rPr lang="en-US" sz="2800" dirty="0" smtClean="0"/>
              <a:t>Others</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	</a:t>
            </a:r>
          </a:p>
          <a:p>
            <a:pPr>
              <a:lnSpc>
                <a:spcPct val="90000"/>
              </a:lnSpc>
              <a:defRPr/>
            </a:pP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19100" y="876300"/>
            <a:ext cx="8280400" cy="1371600"/>
          </a:xfrm>
        </p:spPr>
        <p:txBody>
          <a:bodyPr/>
          <a:lstStyle/>
          <a:p>
            <a:pPr>
              <a:defRPr/>
            </a:pPr>
            <a:r>
              <a:rPr lang="en-US" dirty="0" smtClean="0">
                <a:cs typeface="+mj-cs"/>
              </a:rPr>
              <a:t>Challenging Negative Attributions and Beliefs about Self and Others</a:t>
            </a:r>
          </a:p>
        </p:txBody>
      </p:sp>
      <p:sp>
        <p:nvSpPr>
          <p:cNvPr id="80899" name="Rectangle 3"/>
          <p:cNvSpPr>
            <a:spLocks noGrp="1" noChangeArrowheads="1"/>
          </p:cNvSpPr>
          <p:nvPr>
            <p:ph type="body" idx="1"/>
          </p:nvPr>
        </p:nvSpPr>
        <p:spPr>
          <a:xfrm>
            <a:off x="990600" y="2222500"/>
            <a:ext cx="7391400" cy="3924300"/>
          </a:xfrm>
        </p:spPr>
        <p:txBody>
          <a:bodyPr/>
          <a:lstStyle/>
          <a:p>
            <a:pPr>
              <a:lnSpc>
                <a:spcPct val="90000"/>
              </a:lnSpc>
              <a:defRPr/>
            </a:pPr>
            <a:r>
              <a:rPr lang="en-US" dirty="0" smtClean="0"/>
              <a:t>Choose challenging situation (SUDS 40 - 60)</a:t>
            </a:r>
          </a:p>
          <a:p>
            <a:pPr>
              <a:lnSpc>
                <a:spcPct val="90000"/>
              </a:lnSpc>
              <a:defRPr/>
            </a:pPr>
            <a:r>
              <a:rPr lang="en-US" dirty="0" smtClean="0"/>
              <a:t>	Write it down</a:t>
            </a:r>
          </a:p>
          <a:p>
            <a:pPr>
              <a:lnSpc>
                <a:spcPct val="90000"/>
              </a:lnSpc>
              <a:defRPr/>
            </a:pPr>
            <a:endParaRPr lang="en-US" dirty="0" smtClean="0"/>
          </a:p>
          <a:p>
            <a:pPr>
              <a:lnSpc>
                <a:spcPct val="90000"/>
              </a:lnSpc>
              <a:defRPr/>
            </a:pPr>
            <a:r>
              <a:rPr lang="en-US" dirty="0" smtClean="0"/>
              <a:t>Imagine the situation does not turn out as well as you hoped</a:t>
            </a:r>
          </a:p>
          <a:p>
            <a:pPr>
              <a:lnSpc>
                <a:spcPct val="90000"/>
              </a:lnSpc>
              <a:defRPr/>
            </a:pPr>
            <a:r>
              <a:rPr lang="en-US" dirty="0" smtClean="0"/>
              <a:t>	</a:t>
            </a:r>
          </a:p>
          <a:p>
            <a:pPr>
              <a:lnSpc>
                <a:spcPct val="90000"/>
              </a:lnSpc>
              <a:defRPr/>
            </a:pPr>
            <a:r>
              <a:rPr lang="en-US" dirty="0" smtClean="0"/>
              <a:t>Identify at least four Negative Attributions and Beliefs, including both self and other</a:t>
            </a:r>
          </a:p>
          <a:p>
            <a:pPr>
              <a:lnSpc>
                <a:spcPct val="90000"/>
              </a:lnSpc>
              <a:defRPr/>
            </a:pPr>
            <a:endParaRPr lang="en-US" dirty="0" smtClean="0"/>
          </a:p>
          <a:p>
            <a:pPr>
              <a:lnSpc>
                <a:spcPct val="90000"/>
              </a:lnSpc>
              <a:defRPr/>
            </a:pPr>
            <a:r>
              <a:rPr lang="en-US" dirty="0" smtClean="0"/>
              <a:t>	Write them down; Identify Distortions (p.3-4)</a:t>
            </a:r>
          </a:p>
          <a:p>
            <a:pPr>
              <a:lnSpc>
                <a:spcPct val="90000"/>
              </a:lnSpc>
              <a:defRPr/>
            </a:pPr>
            <a:endParaRPr lang="en-US" dirty="0" smtClean="0"/>
          </a:p>
          <a:p>
            <a:pPr>
              <a:lnSpc>
                <a:spcPct val="90000"/>
              </a:lnSpc>
              <a:defRPr/>
            </a:pPr>
            <a:r>
              <a:rPr lang="en-US" dirty="0" smtClean="0"/>
              <a:t>Challenge in Dyads (p.5); Develop a self-supportive response </a:t>
            </a:r>
          </a:p>
          <a:p>
            <a:pPr>
              <a:lnSpc>
                <a:spcPct val="90000"/>
              </a:lnSpc>
              <a:defRPr/>
            </a:pPr>
            <a:r>
              <a:rPr lang="en-US" dirty="0" smtClean="0"/>
              <a:t>Notice SUDS reduction and shame reduction</a:t>
            </a:r>
          </a:p>
          <a:p>
            <a:pPr>
              <a:lnSpc>
                <a:spcPct val="90000"/>
              </a:lnSpc>
              <a:defRPr/>
            </a:pPr>
            <a:r>
              <a:rPr lang="en-US" dirty="0" smtClean="0">
                <a:solidFill>
                  <a:schemeClr val="accent1"/>
                </a:solidFill>
              </a:rPr>
              <a:t>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1447800"/>
            <a:ext cx="7848600" cy="762000"/>
          </a:xfrm>
        </p:spPr>
        <p:txBody>
          <a:bodyPr/>
          <a:lstStyle/>
          <a:p>
            <a:pPr>
              <a:defRPr/>
            </a:pPr>
            <a:r>
              <a:rPr lang="en-US" smtClean="0">
                <a:cs typeface="+mj-cs"/>
              </a:rPr>
              <a:t>The </a:t>
            </a:r>
            <a:r>
              <a:rPr lang="ja-JP" altLang="en-US" smtClean="0">
                <a:latin typeface="Arial"/>
                <a:cs typeface="+mj-cs"/>
              </a:rPr>
              <a:t>“</a:t>
            </a:r>
            <a:r>
              <a:rPr lang="en-US" smtClean="0">
                <a:cs typeface="+mj-cs"/>
              </a:rPr>
              <a:t>Henderson/Zimbardo</a:t>
            </a:r>
            <a:r>
              <a:rPr lang="ja-JP" altLang="en-US" smtClean="0">
                <a:latin typeface="Arial"/>
                <a:cs typeface="+mj-cs"/>
              </a:rPr>
              <a:t>”</a:t>
            </a:r>
            <a:r>
              <a:rPr lang="en-US" smtClean="0">
                <a:cs typeface="+mj-cs"/>
              </a:rPr>
              <a:t/>
            </a:r>
            <a:br>
              <a:rPr lang="en-US" smtClean="0">
                <a:cs typeface="+mj-cs"/>
              </a:rPr>
            </a:br>
            <a:r>
              <a:rPr lang="en-US" smtClean="0">
                <a:cs typeface="+mj-cs"/>
              </a:rPr>
              <a:t>Shyness Questionnaire</a:t>
            </a:r>
          </a:p>
        </p:txBody>
      </p:sp>
      <p:sp>
        <p:nvSpPr>
          <p:cNvPr id="70659" name="Rectangle 3"/>
          <p:cNvSpPr>
            <a:spLocks noGrp="1" noChangeArrowheads="1"/>
          </p:cNvSpPr>
          <p:nvPr>
            <p:ph type="body" idx="1"/>
          </p:nvPr>
        </p:nvSpPr>
        <p:spPr>
          <a:xfrm>
            <a:off x="304800" y="2514600"/>
            <a:ext cx="7696200" cy="3352800"/>
          </a:xfrm>
        </p:spPr>
        <p:txBody>
          <a:bodyPr/>
          <a:lstStyle/>
          <a:p>
            <a:pPr lvl="2">
              <a:defRPr/>
            </a:pPr>
            <a:r>
              <a:rPr lang="en-US" sz="2000" smtClean="0">
                <a:cs typeface="Times" charset="0"/>
                <a:sym typeface="Wingdings" charset="0"/>
              </a:rPr>
              <a:t> </a:t>
            </a:r>
            <a:r>
              <a:rPr lang="en-US" sz="2000" smtClean="0">
                <a:cs typeface="Times" charset="0"/>
              </a:rPr>
              <a:t>I blame myself when things do not go the way I want them to.</a:t>
            </a:r>
          </a:p>
          <a:p>
            <a:pPr lvl="2">
              <a:defRPr/>
            </a:pPr>
            <a:r>
              <a:rPr lang="en-US" sz="2000" smtClean="0">
                <a:cs typeface="Times" charset="0"/>
                <a:sym typeface="Wingdings" charset="0"/>
              </a:rPr>
              <a:t></a:t>
            </a:r>
            <a:r>
              <a:rPr lang="en-US" sz="2000" smtClean="0">
                <a:cs typeface="Times" charset="0"/>
              </a:rPr>
              <a:t> I sometimes feel ashamed after social situations.</a:t>
            </a:r>
          </a:p>
          <a:p>
            <a:pPr lvl="2">
              <a:defRPr/>
            </a:pPr>
            <a:r>
              <a:rPr lang="en-US" sz="2000" smtClean="0">
                <a:cs typeface="Times" charset="0"/>
                <a:sym typeface="Wingdings" charset="0"/>
              </a:rPr>
              <a:t></a:t>
            </a:r>
            <a:r>
              <a:rPr lang="en-US" sz="2000" smtClean="0">
                <a:cs typeface="Times" charset="0"/>
              </a:rPr>
              <a:t> I am usually aware of my feelings, even if I do not know what prompted them.</a:t>
            </a:r>
          </a:p>
          <a:p>
            <a:pPr lvl="2">
              <a:defRPr/>
            </a:pPr>
            <a:r>
              <a:rPr lang="en-US" sz="2000" smtClean="0">
                <a:cs typeface="Times" charset="0"/>
                <a:sym typeface="Wingdings" charset="0"/>
              </a:rPr>
              <a:t></a:t>
            </a:r>
            <a:r>
              <a:rPr lang="en-US" sz="2000" smtClean="0"/>
              <a:t> If someone rejects me I assume that I have done something wrong.</a:t>
            </a:r>
            <a:endParaRPr lang="en-US" sz="2000" smtClean="0">
              <a:cs typeface="Times" charset="0"/>
            </a:endParaRPr>
          </a:p>
          <a:p>
            <a:pPr lvl="2">
              <a:defRPr/>
            </a:pPr>
            <a:r>
              <a:rPr lang="en-US" sz="2000" smtClean="0">
                <a:cs typeface="Times" charset="0"/>
                <a:sym typeface="Wingdings" charset="0"/>
              </a:rPr>
              <a:t></a:t>
            </a:r>
            <a:r>
              <a:rPr lang="en-US" sz="2000" smtClean="0"/>
              <a:t> I tend to be more critical of other people than I appear to be.</a:t>
            </a:r>
            <a:endParaRPr lang="en-US" sz="1800" smtClean="0"/>
          </a:p>
          <a:p>
            <a:pPr lvl="2">
              <a:defRPr/>
            </a:pPr>
            <a:endParaRPr lang="en-US" sz="1800" smtClean="0">
              <a:cs typeface="Times" charset="0"/>
            </a:endParaRPr>
          </a:p>
          <a:p>
            <a:pPr lvl="2">
              <a:defRPr/>
            </a:pPr>
            <a:endParaRPr lang="en-US" sz="1800" smtClean="0">
              <a:cs typeface="Times" charset="0"/>
            </a:endParaRPr>
          </a:p>
          <a:p>
            <a:pPr>
              <a:defRPr/>
            </a:pPr>
            <a:endParaRPr lang="en-US" sz="1800" smtClean="0">
              <a:cs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1500" y="1320800"/>
            <a:ext cx="8064500" cy="762000"/>
          </a:xfrm>
        </p:spPr>
        <p:txBody>
          <a:bodyPr/>
          <a:lstStyle/>
          <a:p>
            <a:pPr>
              <a:defRPr/>
            </a:pPr>
            <a:r>
              <a:rPr lang="en-US" smtClean="0">
                <a:cs typeface="+mj-cs"/>
              </a:rPr>
              <a:t>ShyQ.</a:t>
            </a:r>
            <a:br>
              <a:rPr lang="en-US" smtClean="0">
                <a:cs typeface="+mj-cs"/>
              </a:rPr>
            </a:br>
            <a:r>
              <a:rPr lang="en-US" smtClean="0">
                <a:cs typeface="+mj-cs"/>
              </a:rPr>
              <a:t>(at www.shyness.com)</a:t>
            </a:r>
          </a:p>
        </p:txBody>
      </p:sp>
      <p:sp>
        <p:nvSpPr>
          <p:cNvPr id="99331" name="Rectangle 3"/>
          <p:cNvSpPr>
            <a:spLocks noGrp="1" noChangeArrowheads="1"/>
          </p:cNvSpPr>
          <p:nvPr>
            <p:ph type="body" idx="1"/>
          </p:nvPr>
        </p:nvSpPr>
        <p:spPr>
          <a:xfrm>
            <a:off x="977900" y="2235200"/>
            <a:ext cx="7391400" cy="5257800"/>
          </a:xfrm>
          <a:extLst>
            <a:ext uri="{909E8E84-426E-40dd-AFC4-6F175D3DCCD1}">
              <a14:hiddenFill xmlns:a14="http://schemas.microsoft.com/office/drawing/2010/main">
                <a:solidFill>
                  <a:schemeClr val="tx1"/>
                </a:solidFill>
              </a14:hiddenFill>
            </a:ext>
          </a:extLst>
        </p:spPr>
        <p:txBody>
          <a:bodyPr/>
          <a:lstStyle/>
          <a:p>
            <a:pPr>
              <a:defRPr/>
            </a:pPr>
            <a:r>
              <a:rPr lang="en-US" b="1" dirty="0" smtClean="0"/>
              <a:t>(Rating scale from 1, not at all characteristic of me to 5, extremely characteristic of me)</a:t>
            </a:r>
          </a:p>
          <a:p>
            <a:pPr>
              <a:defRPr/>
            </a:pPr>
            <a:endParaRPr lang="en-US" b="1" dirty="0" smtClean="0"/>
          </a:p>
          <a:p>
            <a:pPr>
              <a:defRPr/>
            </a:pPr>
            <a:r>
              <a:rPr lang="en-US" b="1" dirty="0" smtClean="0"/>
              <a:t>Web site respondents: M=3.6 (SD=.6)</a:t>
            </a:r>
          </a:p>
          <a:p>
            <a:pPr>
              <a:defRPr/>
            </a:pPr>
            <a:r>
              <a:rPr lang="en-US" b="1" dirty="0" smtClean="0"/>
              <a:t>Stanford students: M=2.5 (SD=.6)</a:t>
            </a:r>
          </a:p>
          <a:p>
            <a:pPr>
              <a:defRPr/>
            </a:pPr>
            <a:r>
              <a:rPr lang="en-US" b="1" dirty="0" smtClean="0"/>
              <a:t>Clinic Sample: M=3.6 (SD .6). </a:t>
            </a:r>
          </a:p>
          <a:p>
            <a:pPr>
              <a:defRPr/>
            </a:pPr>
            <a:r>
              <a:rPr lang="en-US" b="1" dirty="0" err="1" smtClean="0"/>
              <a:t>Chronbach</a:t>
            </a:r>
            <a:r>
              <a:rPr lang="ja-JP" altLang="en-US" b="1" dirty="0" smtClean="0">
                <a:latin typeface="Arial"/>
              </a:rPr>
              <a:t>’</a:t>
            </a:r>
            <a:r>
              <a:rPr lang="en-US" b="1" dirty="0" smtClean="0"/>
              <a:t>s Alpha for six samples=.92 </a:t>
            </a:r>
          </a:p>
          <a:p>
            <a:pPr>
              <a:defRPr/>
            </a:pPr>
            <a:endParaRPr lang="en-US" b="1" dirty="0" smtClean="0"/>
          </a:p>
          <a:p>
            <a:pPr>
              <a:defRPr/>
            </a:pPr>
            <a:r>
              <a:rPr lang="en-US" b="1" dirty="0" smtClean="0"/>
              <a:t>Correlation with the Revised Cheek and Buss Shyness Scale (college samples) = .6 and .7 (Melchior and Cheek, 1990).</a:t>
            </a:r>
          </a:p>
          <a:p>
            <a:pPr>
              <a:defRPr/>
            </a:pPr>
            <a:endParaRPr lang="en-US" dirty="0" smtClean="0">
              <a:solidFill>
                <a:srgbClr val="000000"/>
              </a:solidFill>
              <a:effectLst>
                <a:outerShdw blurRad="38100" dist="38100" dir="2700000" algn="tl">
                  <a:srgbClr val="FFFFFF"/>
                </a:outerShdw>
              </a:effectLst>
            </a:endParaRPr>
          </a:p>
          <a:p>
            <a:pPr>
              <a:defRPr/>
            </a:pPr>
            <a:endParaRPr lang="en-US" dirty="0" smtClean="0">
              <a:solidFill>
                <a:srgbClr val="000000"/>
              </a:solidFill>
              <a:effectLst>
                <a:outerShdw blurRad="38100" dist="38100" dir="2700000" algn="tl">
                  <a:srgbClr val="FFFFFF"/>
                </a:outerShdw>
              </a:effectLst>
            </a:endParaRPr>
          </a:p>
          <a:p>
            <a:pPr>
              <a:defRPr/>
            </a:pPr>
            <a:endParaRPr lang="en-US" dirty="0" smtClean="0"/>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46100" y="812800"/>
            <a:ext cx="7848600" cy="1168400"/>
          </a:xfrm>
        </p:spPr>
        <p:txBody>
          <a:bodyPr/>
          <a:lstStyle/>
          <a:p>
            <a:pPr>
              <a:defRPr/>
            </a:pPr>
            <a:r>
              <a:rPr lang="en-US" dirty="0" smtClean="0">
                <a:cs typeface="+mj-cs"/>
              </a:rPr>
              <a:t>Henderson</a:t>
            </a:r>
            <a:r>
              <a:rPr lang="en-US" dirty="0" smtClean="0">
                <a:latin typeface="Arial"/>
                <a:cs typeface="+mj-cs"/>
              </a:rPr>
              <a:t>’</a:t>
            </a:r>
            <a:r>
              <a:rPr lang="en-US" dirty="0" smtClean="0">
                <a:cs typeface="+mj-cs"/>
              </a:rPr>
              <a:t>s Research: Individualism Gone Awry?</a:t>
            </a:r>
          </a:p>
        </p:txBody>
      </p:sp>
      <p:sp>
        <p:nvSpPr>
          <p:cNvPr id="126979" name="Rectangle 3"/>
          <p:cNvSpPr>
            <a:spLocks noGrp="1" noChangeArrowheads="1"/>
          </p:cNvSpPr>
          <p:nvPr>
            <p:ph type="body" idx="1"/>
          </p:nvPr>
        </p:nvSpPr>
        <p:spPr>
          <a:xfrm>
            <a:off x="965200" y="1993900"/>
            <a:ext cx="7416800" cy="4038600"/>
          </a:xfrm>
        </p:spPr>
        <p:txBody>
          <a:bodyPr/>
          <a:lstStyle/>
          <a:p>
            <a:pPr>
              <a:lnSpc>
                <a:spcPct val="90000"/>
              </a:lnSpc>
              <a:defRPr/>
            </a:pPr>
            <a:r>
              <a:rPr lang="en-US" b="1" dirty="0"/>
              <a:t>S</a:t>
            </a:r>
            <a:r>
              <a:rPr lang="en-US" b="1" dirty="0" smtClean="0"/>
              <a:t>hyness may become a clinical problem because our society currently disavows and rejects sensitivity and cooperative and collaborative vs. dominant or aggressive behavior. </a:t>
            </a:r>
          </a:p>
          <a:p>
            <a:pPr>
              <a:lnSpc>
                <a:spcPct val="90000"/>
              </a:lnSpc>
              <a:defRPr/>
            </a:pPr>
            <a:endParaRPr lang="en-US" b="1" dirty="0" smtClean="0"/>
          </a:p>
          <a:p>
            <a:pPr>
              <a:lnSpc>
                <a:spcPct val="90000"/>
              </a:lnSpc>
              <a:defRPr/>
            </a:pPr>
            <a:r>
              <a:rPr lang="en-US" b="1" dirty="0" smtClean="0"/>
              <a:t>Shyness, particularly in males, is negatively stereotyped in the U.S.  Shy females are stereotyped as traditional homemakers, not as achievers.</a:t>
            </a:r>
          </a:p>
          <a:p>
            <a:pPr>
              <a:lnSpc>
                <a:spcPct val="90000"/>
              </a:lnSpc>
              <a:defRPr/>
            </a:pPr>
            <a:endParaRPr lang="en-US" b="1" dirty="0" smtClean="0"/>
          </a:p>
          <a:p>
            <a:pPr>
              <a:lnSpc>
                <a:spcPct val="90000"/>
              </a:lnSpc>
              <a:defRPr/>
            </a:pPr>
            <a:r>
              <a:rPr lang="en-US" b="1" dirty="0" smtClean="0"/>
              <a:t>When someone is less competitive and more concerned about others</a:t>
            </a:r>
            <a:r>
              <a:rPr lang="ja-JP" altLang="en-US" b="1" dirty="0" smtClean="0">
                <a:latin typeface="Arial"/>
              </a:rPr>
              <a:t>’</a:t>
            </a:r>
            <a:r>
              <a:rPr lang="en-US" b="1" dirty="0" smtClean="0"/>
              <a:t> evaluations, look at their motives and values as well as their behavior.</a:t>
            </a:r>
            <a:r>
              <a:rPr lang="en-US" dirty="0" smtClean="0"/>
              <a:t> </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596900" y="660400"/>
            <a:ext cx="7848600" cy="762000"/>
          </a:xfrm>
        </p:spPr>
        <p:txBody>
          <a:bodyPr/>
          <a:lstStyle/>
          <a:p>
            <a:pPr>
              <a:defRPr/>
            </a:pPr>
            <a:r>
              <a:rPr lang="en-US" sz="4000" smtClean="0">
                <a:cs typeface="+mj-cs"/>
              </a:rPr>
              <a:t>Are the Shy Exceptional Leaders?</a:t>
            </a:r>
            <a:r>
              <a:rPr lang="en-US" smtClean="0">
                <a:cs typeface="+mj-cs"/>
              </a:rPr>
              <a:t>  </a:t>
            </a:r>
          </a:p>
        </p:txBody>
      </p:sp>
      <p:sp>
        <p:nvSpPr>
          <p:cNvPr id="129027" name="Rectangle 3"/>
          <p:cNvSpPr>
            <a:spLocks noGrp="1" noChangeArrowheads="1"/>
          </p:cNvSpPr>
          <p:nvPr>
            <p:ph type="body" idx="1"/>
          </p:nvPr>
        </p:nvSpPr>
        <p:spPr>
          <a:xfrm>
            <a:off x="749300" y="1689100"/>
            <a:ext cx="7586663" cy="4564063"/>
          </a:xfrm>
        </p:spPr>
        <p:txBody>
          <a:bodyPr/>
          <a:lstStyle/>
          <a:p>
            <a:pPr>
              <a:defRPr/>
            </a:pPr>
            <a:r>
              <a:rPr lang="en-US" b="1" smtClean="0"/>
              <a:t>Shy individuals may be our reluctant, socially responsible leaders of the future.  </a:t>
            </a:r>
          </a:p>
          <a:p>
            <a:pPr>
              <a:defRPr/>
            </a:pPr>
            <a:endParaRPr lang="en-US" b="1" smtClean="0"/>
          </a:p>
          <a:p>
            <a:pPr>
              <a:defRPr/>
            </a:pPr>
            <a:r>
              <a:rPr lang="en-US" b="1" smtClean="0"/>
              <a:t>Jim Collins (</a:t>
            </a:r>
            <a:r>
              <a:rPr lang="en-US" b="1" i="1" smtClean="0"/>
              <a:t>From Good to Great</a:t>
            </a:r>
            <a:r>
              <a:rPr lang="en-US" b="1" smtClean="0"/>
              <a:t> ) studied outstanding CEO</a:t>
            </a:r>
            <a:r>
              <a:rPr lang="ja-JP" altLang="en-US" b="1" smtClean="0">
                <a:latin typeface="Arial"/>
              </a:rPr>
              <a:t>’</a:t>
            </a:r>
            <a:r>
              <a:rPr lang="en-US" b="1" smtClean="0"/>
              <a:t>s, called </a:t>
            </a:r>
            <a:r>
              <a:rPr lang="ja-JP" altLang="en-US" b="1" smtClean="0">
                <a:latin typeface="Arial"/>
              </a:rPr>
              <a:t>“</a:t>
            </a:r>
            <a:r>
              <a:rPr lang="en-US" b="1" smtClean="0"/>
              <a:t>level five leaders</a:t>
            </a:r>
            <a:r>
              <a:rPr lang="ja-JP" altLang="en-US" b="1" smtClean="0">
                <a:latin typeface="Arial"/>
              </a:rPr>
              <a:t>”</a:t>
            </a:r>
            <a:r>
              <a:rPr lang="en-US" b="1" smtClean="0"/>
              <a:t>.  They successfully  guided companies through times of intense change and challenge.  Guess what? They were diffident, shy</a:t>
            </a:r>
          </a:p>
          <a:p>
            <a:pPr>
              <a:defRPr/>
            </a:pPr>
            <a:endParaRPr lang="en-US" b="1" smtClean="0"/>
          </a:p>
          <a:p>
            <a:pPr>
              <a:defRPr/>
            </a:pPr>
            <a:r>
              <a:rPr lang="en-US" b="1" smtClean="0"/>
              <a:t>I do not see many behavioral deficits in the Clinic.  When people are accepted for themselves they demonstrate skilled social behavior.</a:t>
            </a: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mtClean="0">
                <a:cs typeface="+mj-cs"/>
              </a:rPr>
              <a:t>Shy Leaders Study</a:t>
            </a:r>
          </a:p>
        </p:txBody>
      </p:sp>
      <p:sp>
        <p:nvSpPr>
          <p:cNvPr id="125955" name="Rectangle 3"/>
          <p:cNvSpPr>
            <a:spLocks noGrp="1" noChangeArrowheads="1"/>
          </p:cNvSpPr>
          <p:nvPr>
            <p:ph type="body" idx="1"/>
          </p:nvPr>
        </p:nvSpPr>
        <p:spPr/>
        <p:txBody>
          <a:bodyPr/>
          <a:lstStyle/>
          <a:p>
            <a:pPr>
              <a:defRPr/>
            </a:pPr>
            <a:r>
              <a:rPr lang="en-US" dirty="0" smtClean="0"/>
              <a:t>Interview study of outstanding shy leaders:</a:t>
            </a:r>
          </a:p>
          <a:p>
            <a:pPr>
              <a:defRPr/>
            </a:pPr>
            <a:r>
              <a:rPr lang="en-US" dirty="0" smtClean="0"/>
              <a:t>	Method: Face to face interviews which are transcribed by the author and coded by a research team to determine:</a:t>
            </a:r>
          </a:p>
          <a:p>
            <a:pPr>
              <a:defRPr/>
            </a:pPr>
            <a:r>
              <a:rPr lang="en-US" dirty="0" smtClean="0"/>
              <a:t>		1) Interpersonal traits (Interpersonal Adjective Scale, 			IAS; Wiggins, 1995)</a:t>
            </a:r>
          </a:p>
          <a:p>
            <a:pPr>
              <a:defRPr/>
            </a:pPr>
            <a:r>
              <a:rPr lang="en-US" dirty="0" smtClean="0"/>
              <a:t>		2) Interpersonal motives (</a:t>
            </a:r>
            <a:r>
              <a:rPr lang="en-US" dirty="0" err="1" smtClean="0"/>
              <a:t>Circumplex</a:t>
            </a:r>
            <a:r>
              <a:rPr lang="en-US" dirty="0" smtClean="0"/>
              <a:t> Scales of 			Interpersonal Values, CSIV; Locke, 2000)</a:t>
            </a:r>
          </a:p>
          <a:p>
            <a:pPr>
              <a:defRPr/>
            </a:pPr>
            <a:r>
              <a:rPr lang="en-US" dirty="0" smtClean="0"/>
              <a:t>		3) Personality styles (Personality adjective check list, 		PACL; </a:t>
            </a:r>
            <a:r>
              <a:rPr lang="en-US" dirty="0" err="1" smtClean="0"/>
              <a:t>Strack</a:t>
            </a:r>
            <a:r>
              <a:rPr lang="en-US" dirty="0" smtClean="0"/>
              <a:t>, 2005)</a:t>
            </a:r>
          </a:p>
          <a:p>
            <a:pPr>
              <a:defRPr/>
            </a:pPr>
            <a:r>
              <a:rPr lang="en-US" dirty="0" smtClean="0"/>
              <a:t>		4) Prototypical leadership styles </a:t>
            </a:r>
          </a:p>
          <a:p>
            <a:pPr>
              <a:defRPr/>
            </a:pPr>
            <a:r>
              <a:rPr lang="en-US" dirty="0" smtClean="0"/>
              <a:t>		5) Leadership themes in interviews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55600" y="838200"/>
            <a:ext cx="8483600" cy="762000"/>
          </a:xfrm>
        </p:spPr>
        <p:txBody>
          <a:bodyPr/>
          <a:lstStyle/>
          <a:p>
            <a:pPr>
              <a:defRPr/>
            </a:pPr>
            <a:r>
              <a:rPr lang="en-US" smtClean="0">
                <a:cs typeface="+mj-cs"/>
              </a:rPr>
              <a:t>Shy Leaders: Preliminary Findings</a:t>
            </a:r>
          </a:p>
        </p:txBody>
      </p:sp>
      <p:sp>
        <p:nvSpPr>
          <p:cNvPr id="141315" name="Rectangle 3"/>
          <p:cNvSpPr>
            <a:spLocks noGrp="1" noChangeArrowheads="1"/>
          </p:cNvSpPr>
          <p:nvPr>
            <p:ph type="body" idx="1"/>
          </p:nvPr>
        </p:nvSpPr>
        <p:spPr/>
        <p:txBody>
          <a:bodyPr/>
          <a:lstStyle/>
          <a:p>
            <a:pPr>
              <a:lnSpc>
                <a:spcPct val="90000"/>
              </a:lnSpc>
              <a:defRPr/>
            </a:pPr>
            <a:r>
              <a:rPr lang="en-US" sz="1800" dirty="0" smtClean="0"/>
              <a:t>	Shy leaders:</a:t>
            </a:r>
          </a:p>
          <a:p>
            <a:pPr>
              <a:lnSpc>
                <a:spcPct val="90000"/>
              </a:lnSpc>
              <a:defRPr/>
            </a:pPr>
            <a:r>
              <a:rPr lang="en-US" sz="1800" dirty="0" smtClean="0"/>
              <a:t>		</a:t>
            </a:r>
          </a:p>
          <a:p>
            <a:pPr>
              <a:lnSpc>
                <a:spcPct val="90000"/>
              </a:lnSpc>
              <a:defRPr/>
            </a:pPr>
            <a:r>
              <a:rPr lang="en-US" sz="1800" dirty="0" smtClean="0"/>
              <a:t>		1. tend to lead from behind and let others take the 	spotlight.</a:t>
            </a:r>
          </a:p>
          <a:p>
            <a:pPr>
              <a:lnSpc>
                <a:spcPct val="90000"/>
              </a:lnSpc>
              <a:defRPr/>
            </a:pPr>
            <a:r>
              <a:rPr lang="en-US" sz="1800" dirty="0" smtClean="0"/>
              <a:t>		2. are keen observers of people.</a:t>
            </a:r>
          </a:p>
          <a:p>
            <a:pPr>
              <a:lnSpc>
                <a:spcPct val="90000"/>
              </a:lnSpc>
              <a:defRPr/>
            </a:pPr>
            <a:r>
              <a:rPr lang="en-US" sz="1800" dirty="0" smtClean="0"/>
              <a:t>		3. listen carefully and are empathic.</a:t>
            </a:r>
          </a:p>
          <a:p>
            <a:pPr>
              <a:lnSpc>
                <a:spcPct val="90000"/>
              </a:lnSpc>
              <a:defRPr/>
            </a:pPr>
            <a:r>
              <a:rPr lang="en-US" sz="1800" dirty="0" smtClean="0"/>
              <a:t>		4. are motivated, persevering, strategic and genuine.</a:t>
            </a:r>
          </a:p>
          <a:p>
            <a:pPr>
              <a:lnSpc>
                <a:spcPct val="90000"/>
              </a:lnSpc>
              <a:defRPr/>
            </a:pPr>
            <a:r>
              <a:rPr lang="en-US" sz="1800" dirty="0" smtClean="0"/>
              <a:t>		5. appear passionate about their values and their work.</a:t>
            </a:r>
          </a:p>
          <a:p>
            <a:pPr>
              <a:lnSpc>
                <a:spcPct val="90000"/>
              </a:lnSpc>
              <a:defRPr/>
            </a:pPr>
            <a:r>
              <a:rPr lang="en-US" sz="1800" dirty="0" smtClean="0"/>
              <a:t>		6. over-prepare for public speaking tasks.</a:t>
            </a:r>
          </a:p>
          <a:p>
            <a:pPr>
              <a:lnSpc>
                <a:spcPct val="90000"/>
              </a:lnSpc>
              <a:defRPr/>
            </a:pPr>
            <a:r>
              <a:rPr lang="en-US" sz="1800" dirty="0" smtClean="0"/>
              <a:t>		7. push past shyness to get the job done.	</a:t>
            </a:r>
          </a:p>
          <a:p>
            <a:pPr>
              <a:lnSpc>
                <a:spcPct val="90000"/>
              </a:lnSpc>
              <a:defRPr/>
            </a:pPr>
            <a:r>
              <a:rPr lang="en-US" sz="1800" dirty="0" smtClean="0"/>
              <a:t>		8. are collaborative.</a:t>
            </a:r>
          </a:p>
          <a:p>
            <a:pPr>
              <a:lnSpc>
                <a:spcPct val="90000"/>
              </a:lnSpc>
              <a:defRPr/>
            </a:pPr>
            <a:r>
              <a:rPr lang="en-US" sz="1800" dirty="0" smtClean="0"/>
              <a:t>		9. appear androgynous, with both masculine and feminine traits.	</a:t>
            </a:r>
          </a:p>
          <a:p>
            <a:pPr>
              <a:lnSpc>
                <a:spcPct val="90000"/>
              </a:lnSpc>
              <a:defRPr/>
            </a:pPr>
            <a:r>
              <a:rPr lang="en-US" sz="1800" dirty="0" smtClean="0"/>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93700" y="825500"/>
            <a:ext cx="8267700" cy="749300"/>
          </a:xfrm>
        </p:spPr>
        <p:txBody>
          <a:bodyPr/>
          <a:lstStyle/>
          <a:p>
            <a:pPr>
              <a:defRPr/>
            </a:pPr>
            <a:r>
              <a:rPr lang="en-US" sz="3600" smtClean="0">
                <a:effectLst>
                  <a:outerShdw blurRad="38100" dist="38100" dir="2700000" algn="tl">
                    <a:srgbClr val="000000"/>
                  </a:outerShdw>
                </a:effectLst>
                <a:cs typeface="+mj-cs"/>
              </a:rPr>
              <a:t>Vision: A Shy Revolution</a:t>
            </a:r>
            <a:endParaRPr lang="en-US" smtClean="0">
              <a:cs typeface="+mj-cs"/>
            </a:endParaRPr>
          </a:p>
        </p:txBody>
      </p:sp>
      <p:sp>
        <p:nvSpPr>
          <p:cNvPr id="133123" name="Rectangle 3"/>
          <p:cNvSpPr>
            <a:spLocks noGrp="1" noChangeArrowheads="1"/>
          </p:cNvSpPr>
          <p:nvPr>
            <p:ph type="body" idx="1"/>
          </p:nvPr>
        </p:nvSpPr>
        <p:spPr>
          <a:xfrm>
            <a:off x="990600" y="1641475"/>
            <a:ext cx="7391400" cy="4378325"/>
          </a:xfrm>
        </p:spPr>
        <p:txBody>
          <a:bodyPr/>
          <a:lstStyle/>
          <a:p>
            <a:pPr>
              <a:lnSpc>
                <a:spcPct val="90000"/>
              </a:lnSpc>
              <a:defRPr/>
            </a:pPr>
            <a:r>
              <a:rPr lang="en-US" b="1" smtClean="0"/>
              <a:t>Clinicians see shyness as  a disease, a belief encouraged by drug companies. I see a culture in trouble. </a:t>
            </a:r>
          </a:p>
          <a:p>
            <a:pPr>
              <a:lnSpc>
                <a:spcPct val="90000"/>
              </a:lnSpc>
              <a:defRPr/>
            </a:pPr>
            <a:endParaRPr lang="en-US" b="1" smtClean="0"/>
          </a:p>
          <a:p>
            <a:pPr>
              <a:lnSpc>
                <a:spcPct val="90000"/>
              </a:lnSpc>
              <a:defRPr/>
            </a:pPr>
            <a:r>
              <a:rPr lang="en-US" b="1" smtClean="0"/>
              <a:t>We need to focus on and nurture the strengths of those who are shy, starting in childhood in schools and families.  We need to focus on their strengths in therapy.</a:t>
            </a:r>
          </a:p>
          <a:p>
            <a:pPr>
              <a:lnSpc>
                <a:spcPct val="90000"/>
              </a:lnSpc>
              <a:defRPr/>
            </a:pPr>
            <a:endParaRPr lang="en-US" b="1" smtClean="0"/>
          </a:p>
          <a:p>
            <a:pPr>
              <a:lnSpc>
                <a:spcPct val="90000"/>
              </a:lnSpc>
              <a:defRPr/>
            </a:pPr>
            <a:r>
              <a:rPr lang="en-US" b="1" smtClean="0"/>
              <a:t>We cannot afford to lose their participation in our democracy. </a:t>
            </a:r>
          </a:p>
          <a:p>
            <a:pPr>
              <a:lnSpc>
                <a:spcPct val="90000"/>
              </a:lnSpc>
              <a:defRPr/>
            </a:pPr>
            <a:endParaRPr lang="en-US" b="1" smtClean="0"/>
          </a:p>
          <a:p>
            <a:pPr>
              <a:lnSpc>
                <a:spcPct val="90000"/>
              </a:lnSpc>
              <a:defRPr/>
            </a:pPr>
            <a:r>
              <a:rPr lang="en-US" b="1" smtClean="0"/>
              <a:t>America is now known as one of the biggest bullies on the block. Terrorism and torture show us that everyone is vulnerable, and  any of us can be bullies.</a:t>
            </a:r>
          </a:p>
          <a:p>
            <a:pPr>
              <a:lnSpc>
                <a:spcPct val="90000"/>
              </a:lnSpc>
              <a:defRPr/>
            </a:pPr>
            <a:endParaRPr lang="en-US" b="1" smtClean="0"/>
          </a:p>
          <a:p>
            <a:pPr>
              <a:lnSpc>
                <a:spcPct val="90000"/>
              </a:lnSpc>
              <a:defRPr/>
            </a:pPr>
            <a:endParaRPr lang="en-US" b="1" smtClean="0"/>
          </a:p>
          <a:p>
            <a:pPr>
              <a:lnSpc>
                <a:spcPct val="90000"/>
              </a:lnSpc>
              <a:defRPr/>
            </a:pPr>
            <a:endParaRPr lang="en-US" smtClean="0"/>
          </a:p>
          <a:p>
            <a:pPr>
              <a:lnSpc>
                <a:spcPct val="90000"/>
              </a:lnSpc>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ctrTitle"/>
          </p:nvPr>
        </p:nvSpPr>
        <p:spPr>
          <a:xfrm>
            <a:off x="508000" y="676275"/>
            <a:ext cx="7772400" cy="1558925"/>
          </a:xfrm>
        </p:spPr>
        <p:txBody>
          <a:bodyPr/>
          <a:lstStyle/>
          <a:p>
            <a:pPr eaLnBrk="1" hangingPunct="1">
              <a:defRPr/>
            </a:pPr>
            <a:r>
              <a:rPr lang="en-GB" sz="4000" b="1" dirty="0" smtClean="0">
                <a:solidFill>
                  <a:srgbClr val="FFFF66"/>
                </a:solidFill>
                <a:effectLst>
                  <a:outerShdw blurRad="38100" dist="38100" dir="2700000" algn="tl">
                    <a:srgbClr val="000000"/>
                  </a:outerShdw>
                </a:effectLst>
                <a:cs typeface="+mj-cs"/>
              </a:rPr>
              <a:t/>
            </a:r>
            <a:br>
              <a:rPr lang="en-GB" sz="4000" b="1" dirty="0" smtClean="0">
                <a:solidFill>
                  <a:srgbClr val="FFFF66"/>
                </a:solidFill>
                <a:effectLst>
                  <a:outerShdw blurRad="38100" dist="38100" dir="2700000" algn="tl">
                    <a:srgbClr val="000000"/>
                  </a:outerShdw>
                </a:effectLst>
                <a:cs typeface="+mj-cs"/>
              </a:rPr>
            </a:br>
            <a:r>
              <a:rPr lang="en-GB" sz="4000" b="1" dirty="0">
                <a:solidFill>
                  <a:srgbClr val="FFFF66"/>
                </a:solidFill>
                <a:effectLst>
                  <a:outerShdw blurRad="38100" dist="38100" dir="2700000" algn="tl">
                    <a:srgbClr val="000000"/>
                  </a:outerShdw>
                </a:effectLst>
                <a:cs typeface="+mj-cs"/>
              </a:rPr>
              <a:t/>
            </a:r>
            <a:br>
              <a:rPr lang="en-GB" sz="4000" b="1" dirty="0">
                <a:solidFill>
                  <a:srgbClr val="FFFF66"/>
                </a:solidFill>
                <a:effectLst>
                  <a:outerShdw blurRad="38100" dist="38100" dir="2700000" algn="tl">
                    <a:srgbClr val="000000"/>
                  </a:outerShdw>
                </a:effectLst>
                <a:cs typeface="+mj-cs"/>
              </a:rPr>
            </a:br>
            <a:r>
              <a:rPr lang="en-GB" sz="4000" b="1" dirty="0" smtClean="0">
                <a:solidFill>
                  <a:srgbClr val="FFFF66"/>
                </a:solidFill>
                <a:effectLst>
                  <a:outerShdw blurRad="38100" dist="38100" dir="2700000" algn="tl">
                    <a:srgbClr val="000000"/>
                  </a:outerShdw>
                </a:effectLst>
                <a:cs typeface="+mj-cs"/>
              </a:rPr>
              <a:t/>
            </a:r>
            <a:br>
              <a:rPr lang="en-GB" sz="4000" b="1" dirty="0" smtClean="0">
                <a:solidFill>
                  <a:srgbClr val="FFFF66"/>
                </a:solidFill>
                <a:effectLst>
                  <a:outerShdw blurRad="38100" dist="38100" dir="2700000" algn="tl">
                    <a:srgbClr val="000000"/>
                  </a:outerShdw>
                </a:effectLst>
                <a:cs typeface="+mj-cs"/>
              </a:rPr>
            </a:br>
            <a:r>
              <a:rPr lang="en-GB" sz="4000" b="1" dirty="0">
                <a:solidFill>
                  <a:srgbClr val="FFFF66"/>
                </a:solidFill>
                <a:effectLst>
                  <a:outerShdw blurRad="38100" dist="38100" dir="2700000" algn="tl">
                    <a:srgbClr val="000000"/>
                  </a:outerShdw>
                </a:effectLst>
                <a:cs typeface="+mj-cs"/>
              </a:rPr>
              <a:t/>
            </a:r>
            <a:br>
              <a:rPr lang="en-GB" sz="4000" b="1" dirty="0">
                <a:solidFill>
                  <a:srgbClr val="FFFF66"/>
                </a:solidFill>
                <a:effectLst>
                  <a:outerShdw blurRad="38100" dist="38100" dir="2700000" algn="tl">
                    <a:srgbClr val="000000"/>
                  </a:outerShdw>
                </a:effectLst>
                <a:cs typeface="+mj-cs"/>
              </a:rPr>
            </a:br>
            <a:r>
              <a:rPr lang="en-GB" sz="4000" b="1" dirty="0" smtClean="0">
                <a:solidFill>
                  <a:srgbClr val="FFFF66"/>
                </a:solidFill>
                <a:effectLst>
                  <a:outerShdw blurRad="38100" dist="38100" dir="2700000" algn="tl">
                    <a:srgbClr val="000000"/>
                  </a:outerShdw>
                </a:effectLst>
                <a:cs typeface="+mj-cs"/>
              </a:rPr>
              <a:t/>
            </a:r>
            <a:br>
              <a:rPr lang="en-GB" sz="4000" b="1" dirty="0" smtClean="0">
                <a:solidFill>
                  <a:srgbClr val="FFFF66"/>
                </a:solidFill>
                <a:effectLst>
                  <a:outerShdw blurRad="38100" dist="38100" dir="2700000" algn="tl">
                    <a:srgbClr val="000000"/>
                  </a:outerShdw>
                </a:effectLst>
                <a:cs typeface="+mj-cs"/>
              </a:rPr>
            </a:br>
            <a:r>
              <a:rPr lang="en-GB" sz="4000" b="1" dirty="0">
                <a:solidFill>
                  <a:srgbClr val="FFFF66"/>
                </a:solidFill>
                <a:effectLst>
                  <a:outerShdw blurRad="38100" dist="38100" dir="2700000" algn="tl">
                    <a:srgbClr val="000000"/>
                  </a:outerShdw>
                </a:effectLst>
                <a:cs typeface="+mj-cs"/>
              </a:rPr>
              <a:t/>
            </a:r>
            <a:br>
              <a:rPr lang="en-GB" sz="4000" b="1" dirty="0">
                <a:solidFill>
                  <a:srgbClr val="FFFF66"/>
                </a:solidFill>
                <a:effectLst>
                  <a:outerShdw blurRad="38100" dist="38100" dir="2700000" algn="tl">
                    <a:srgbClr val="000000"/>
                  </a:outerShdw>
                </a:effectLst>
                <a:cs typeface="+mj-cs"/>
              </a:rPr>
            </a:br>
            <a:r>
              <a:rPr lang="en-GB" b="1" dirty="0" smtClean="0">
                <a:solidFill>
                  <a:srgbClr val="FFFF66"/>
                </a:solidFill>
                <a:effectLst>
                  <a:outerShdw blurRad="38100" dist="38100" dir="2700000" algn="tl">
                    <a:srgbClr val="000000"/>
                  </a:outerShdw>
                </a:effectLst>
              </a:rPr>
              <a:t>Compassion</a:t>
            </a:r>
            <a:r>
              <a:rPr lang="en-GB" b="1" dirty="0">
                <a:solidFill>
                  <a:srgbClr val="FFFF66"/>
                </a:solidFill>
                <a:effectLst>
                  <a:outerShdw blurRad="38100" dist="38100" dir="2700000" algn="tl">
                    <a:srgbClr val="000000"/>
                  </a:outerShdw>
                </a:effectLst>
              </a:rPr>
              <a:t>-Focused </a:t>
            </a:r>
            <a:r>
              <a:rPr lang="en-GB" b="1" dirty="0" smtClean="0">
                <a:solidFill>
                  <a:srgbClr val="FFFF66"/>
                </a:solidFill>
                <a:effectLst>
                  <a:outerShdw blurRad="38100" dist="38100" dir="2700000" algn="tl">
                    <a:srgbClr val="000000"/>
                  </a:outerShdw>
                </a:effectLst>
              </a:rPr>
              <a:t>Therapy</a:t>
            </a:r>
            <a:br>
              <a:rPr lang="en-GB" b="1" dirty="0" smtClean="0">
                <a:solidFill>
                  <a:srgbClr val="FFFF66"/>
                </a:solidFill>
                <a:effectLst>
                  <a:outerShdw blurRad="38100" dist="38100" dir="2700000" algn="tl">
                    <a:srgbClr val="000000"/>
                  </a:outerShdw>
                </a:effectLst>
              </a:rPr>
            </a:br>
            <a:r>
              <a:rPr lang="en-GB" b="1" dirty="0" smtClean="0">
                <a:solidFill>
                  <a:srgbClr val="FFFF66"/>
                </a:solidFill>
                <a:effectLst>
                  <a:outerShdw blurRad="38100" dist="38100" dir="2700000" algn="tl">
                    <a:srgbClr val="000000"/>
                  </a:outerShdw>
                </a:effectLst>
              </a:rPr>
              <a:t>Paul Gilbert, Ph.D</a:t>
            </a:r>
            <a:r>
              <a:rPr lang="en-GB" b="1" dirty="0">
                <a:solidFill>
                  <a:srgbClr val="FFFF66"/>
                </a:solidFill>
                <a:effectLst>
                  <a:outerShdw blurRad="38100" dist="38100" dir="2700000" algn="tl">
                    <a:srgbClr val="000000"/>
                  </a:outerShdw>
                </a:effectLst>
              </a:rPr>
              <a:t>.</a:t>
            </a:r>
            <a:endParaRPr lang="en-GB" dirty="0" smtClean="0">
              <a:cs typeface="+mj-cs"/>
            </a:endParaRPr>
          </a:p>
        </p:txBody>
      </p:sp>
      <p:sp>
        <p:nvSpPr>
          <p:cNvPr id="1218563" name="Rectangle 3"/>
          <p:cNvSpPr>
            <a:spLocks noGrp="1" noChangeArrowheads="1"/>
          </p:cNvSpPr>
          <p:nvPr>
            <p:ph type="subTitle" idx="1"/>
          </p:nvPr>
        </p:nvSpPr>
        <p:spPr>
          <a:xfrm>
            <a:off x="419100" y="3289300"/>
            <a:ext cx="7797800" cy="1435100"/>
          </a:xfrm>
        </p:spPr>
        <p:txBody>
          <a:bodyPr/>
          <a:lstStyle/>
          <a:p>
            <a:pPr eaLnBrk="1" hangingPunct="1">
              <a:defRPr/>
            </a:pPr>
            <a:r>
              <a:rPr lang="en-GB" sz="6000" b="1" dirty="0" smtClean="0">
                <a:solidFill>
                  <a:srgbClr val="FFFF66"/>
                </a:solidFill>
                <a:latin typeface="Times New Roman" charset="0"/>
                <a:cs typeface="+mn-cs"/>
              </a:rPr>
              <a:t>The </a:t>
            </a:r>
            <a:r>
              <a:rPr lang="en-GB" sz="6000" b="1" dirty="0">
                <a:solidFill>
                  <a:srgbClr val="FFFF66"/>
                </a:solidFill>
                <a:latin typeface="Times New Roman" charset="0"/>
                <a:cs typeface="+mn-cs"/>
              </a:rPr>
              <a:t>Threat System</a:t>
            </a:r>
          </a:p>
        </p:txBody>
      </p:sp>
      <p:sp>
        <p:nvSpPr>
          <p:cNvPr id="86019" name="TextBox 1"/>
          <p:cNvSpPr txBox="1">
            <a:spLocks noChangeArrowheads="1"/>
          </p:cNvSpPr>
          <p:nvPr/>
        </p:nvSpPr>
        <p:spPr bwMode="auto">
          <a:xfrm>
            <a:off x="635000" y="4927600"/>
            <a:ext cx="751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r>
              <a:rPr lang="en-US"/>
              <a:t>Gilbert, P. (2009). Introducing compassion-focused therapy. Advances in psychiatric treatment, 15</a:t>
            </a:r>
            <a:r>
              <a:rPr lang="en-US" i="0"/>
              <a:t>, 199-208. doi: 10.1192/apt.bp.107.005264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hel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90600"/>
            <a:ext cx="78343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444500"/>
            <a:ext cx="7848600" cy="762000"/>
          </a:xfrm>
          <a:effectLst>
            <a:outerShdw blurRad="63500" dist="17961" dir="2700000" algn="ctr" rotWithShape="0">
              <a:schemeClr val="bg2"/>
            </a:outerShdw>
          </a:effectLst>
        </p:spPr>
        <p:txBody>
          <a:bodyPr/>
          <a:lstStyle/>
          <a:p>
            <a:pPr>
              <a:defRPr/>
            </a:pPr>
            <a:r>
              <a:rPr lang="en-US" dirty="0" smtClean="0">
                <a:cs typeface="+mj-cs"/>
              </a:rPr>
              <a:t>Overview </a:t>
            </a:r>
            <a:r>
              <a:rPr lang="en-US" sz="3600" dirty="0" smtClean="0">
                <a:cs typeface="+mj-cs"/>
              </a:rPr>
              <a:t>(cont.)</a:t>
            </a:r>
          </a:p>
        </p:txBody>
      </p:sp>
      <p:sp>
        <p:nvSpPr>
          <p:cNvPr id="55299" name="Rectangle 3"/>
          <p:cNvSpPr>
            <a:spLocks noGrp="1" noChangeArrowheads="1"/>
          </p:cNvSpPr>
          <p:nvPr>
            <p:ph type="body" idx="1"/>
          </p:nvPr>
        </p:nvSpPr>
        <p:spPr>
          <a:xfrm>
            <a:off x="838200" y="1282700"/>
            <a:ext cx="7378700" cy="5041900"/>
          </a:xfrm>
        </p:spPr>
        <p:txBody>
          <a:bodyPr/>
          <a:lstStyle/>
          <a:p>
            <a:pPr>
              <a:lnSpc>
                <a:spcPct val="90000"/>
              </a:lnSpc>
              <a:defRPr/>
            </a:pPr>
            <a:r>
              <a:rPr lang="en-US" sz="2800" b="1" dirty="0" smtClean="0"/>
              <a:t>Social Fitness </a:t>
            </a:r>
            <a:r>
              <a:rPr lang="en-US" sz="2800" b="1" u="sng" dirty="0" smtClean="0"/>
              <a:t>Training</a:t>
            </a:r>
          </a:p>
          <a:p>
            <a:pPr>
              <a:lnSpc>
                <a:spcPct val="90000"/>
              </a:lnSpc>
              <a:defRPr/>
            </a:pPr>
            <a:r>
              <a:rPr lang="en-US" dirty="0"/>
              <a:t>	</a:t>
            </a:r>
            <a:r>
              <a:rPr lang="en-US" dirty="0" smtClean="0"/>
              <a:t>	CBT (</a:t>
            </a:r>
            <a:r>
              <a:rPr lang="en-US" sz="1600" dirty="0" err="1" smtClean="0"/>
              <a:t>Heimberg</a:t>
            </a:r>
            <a:r>
              <a:rPr lang="en-US" sz="1600" dirty="0" smtClean="0"/>
              <a:t> &amp; Becker, 2002; Hope &amp; </a:t>
            </a:r>
            <a:r>
              <a:rPr lang="en-US" sz="1600" dirty="0" err="1" smtClean="0"/>
              <a:t>Heimberg</a:t>
            </a:r>
            <a:r>
              <a:rPr lang="en-US" sz="1600" dirty="0" smtClean="0"/>
              <a:t>, 2010</a:t>
            </a:r>
            <a:r>
              <a:rPr lang="en-US" dirty="0" smtClean="0"/>
              <a:t>) </a:t>
            </a:r>
          </a:p>
          <a:p>
            <a:pPr>
              <a:lnSpc>
                <a:spcPct val="90000"/>
              </a:lnSpc>
              <a:defRPr/>
            </a:pPr>
            <a:r>
              <a:rPr lang="en-US" dirty="0"/>
              <a:t>	</a:t>
            </a:r>
            <a:r>
              <a:rPr lang="en-US" dirty="0" smtClean="0"/>
              <a:t>	Changing </a:t>
            </a:r>
            <a:r>
              <a:rPr lang="en-US" dirty="0"/>
              <a:t>negative attributions and self </a:t>
            </a:r>
            <a:r>
              <a:rPr lang="en-US" dirty="0" smtClean="0"/>
              <a:t>beliefs, 	reducing shame (</a:t>
            </a:r>
            <a:r>
              <a:rPr lang="en-US" sz="1600" dirty="0" smtClean="0"/>
              <a:t>Henderson &amp; </a:t>
            </a:r>
            <a:r>
              <a:rPr lang="en-US" sz="1600" dirty="0" err="1" smtClean="0"/>
              <a:t>Zimbardo</a:t>
            </a:r>
            <a:r>
              <a:rPr lang="en-US" sz="1600" dirty="0" smtClean="0"/>
              <a:t>, 2001</a:t>
            </a:r>
            <a:r>
              <a:rPr lang="en-US" dirty="0" smtClean="0"/>
              <a:t>), beliefs about 	others and</a:t>
            </a:r>
            <a:r>
              <a:rPr lang="en-US" dirty="0"/>
              <a:t> </a:t>
            </a:r>
            <a:r>
              <a:rPr lang="en-US" dirty="0" smtClean="0"/>
              <a:t>resentment (</a:t>
            </a:r>
            <a:r>
              <a:rPr lang="en-US" sz="1600" dirty="0" smtClean="0"/>
              <a:t>Henderson, 1998, 2014</a:t>
            </a:r>
            <a:r>
              <a:rPr lang="en-US" dirty="0" smtClean="0"/>
              <a:t>).</a:t>
            </a:r>
          </a:p>
          <a:p>
            <a:pPr>
              <a:lnSpc>
                <a:spcPct val="90000"/>
              </a:lnSpc>
              <a:defRPr/>
            </a:pPr>
            <a:endParaRPr lang="en-US" dirty="0" smtClean="0"/>
          </a:p>
          <a:p>
            <a:pPr>
              <a:lnSpc>
                <a:spcPct val="90000"/>
              </a:lnSpc>
              <a:defRPr/>
            </a:pPr>
            <a:r>
              <a:rPr lang="en-US" sz="2600" dirty="0" smtClean="0"/>
              <a:t>Shyness Clinic Research</a:t>
            </a:r>
          </a:p>
          <a:p>
            <a:pPr>
              <a:lnSpc>
                <a:spcPct val="90000"/>
              </a:lnSpc>
              <a:defRPr/>
            </a:pPr>
            <a:endParaRPr lang="en-US" dirty="0" smtClean="0"/>
          </a:p>
          <a:p>
            <a:pPr>
              <a:lnSpc>
                <a:spcPct val="90000"/>
              </a:lnSpc>
              <a:defRPr/>
            </a:pPr>
            <a:r>
              <a:rPr lang="en-US" sz="2800" dirty="0" smtClean="0"/>
              <a:t>Integrating Compassion Focused Therapy </a:t>
            </a:r>
          </a:p>
          <a:p>
            <a:pPr>
              <a:lnSpc>
                <a:spcPct val="90000"/>
              </a:lnSpc>
              <a:defRPr/>
            </a:pPr>
            <a:r>
              <a:rPr lang="en-US" sz="2800" dirty="0"/>
              <a:t>	</a:t>
            </a:r>
            <a:r>
              <a:rPr lang="en-US" sz="2800" dirty="0" smtClean="0"/>
              <a:t>	</a:t>
            </a:r>
            <a:r>
              <a:rPr lang="en-US" dirty="0" smtClean="0"/>
              <a:t>(Gilbert, 2007, 2010, Henderson, 2011)</a:t>
            </a:r>
          </a:p>
          <a:p>
            <a:pPr>
              <a:lnSpc>
                <a:spcPct val="90000"/>
              </a:lnSpc>
              <a:defRPr/>
            </a:pPr>
            <a:r>
              <a:rPr lang="en-US" dirty="0"/>
              <a:t>	</a:t>
            </a:r>
            <a:r>
              <a:rPr lang="en-US" dirty="0" smtClean="0"/>
              <a:t>	The </a:t>
            </a:r>
            <a:r>
              <a:rPr lang="en-US" dirty="0"/>
              <a:t>Threat system, Drive system and Soothing System</a:t>
            </a:r>
            <a:endParaRPr lang="en-US" dirty="0" smtClean="0"/>
          </a:p>
          <a:p>
            <a:pPr>
              <a:lnSpc>
                <a:spcPct val="90000"/>
              </a:lnSpc>
              <a:defRPr/>
            </a:pPr>
            <a:endParaRPr lang="en-US" dirty="0" smtClean="0"/>
          </a:p>
          <a:p>
            <a:pPr>
              <a:lnSpc>
                <a:spcPct val="90000"/>
              </a:lnSpc>
              <a:defRPr/>
            </a:pPr>
            <a:endParaRPr lang="en-US" dirty="0" smtClean="0"/>
          </a:p>
          <a:p>
            <a:pPr>
              <a:lnSpc>
                <a:spcPct val="90000"/>
              </a:lnSpc>
              <a:defRPr/>
            </a:pPr>
            <a:r>
              <a:rPr lang="en-US" dirty="0" smtClean="0"/>
              <a:t>	</a:t>
            </a:r>
          </a:p>
          <a:p>
            <a:pPr>
              <a:lnSpc>
                <a:spcPct val="90000"/>
              </a:lnSpc>
              <a:defRPr/>
            </a:pPr>
            <a:endParaRPr lang="en-US" dirty="0" smtClean="0"/>
          </a:p>
        </p:txBody>
      </p:sp>
    </p:spTree>
    <p:extLst>
      <p:ext uri="{BB962C8B-B14F-4D97-AF65-F5344CB8AC3E}">
        <p14:creationId xmlns:p14="http://schemas.microsoft.com/office/powerpoint/2010/main" val="3991291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Grp="1" noChangeArrowheads="1"/>
          </p:cNvSpPr>
          <p:nvPr>
            <p:ph type="title"/>
          </p:nvPr>
        </p:nvSpPr>
        <p:spPr/>
        <p:txBody>
          <a:bodyPr/>
          <a:lstStyle/>
          <a:p>
            <a:pPr eaLnBrk="1" hangingPunct="1">
              <a:defRPr/>
            </a:pPr>
            <a:r>
              <a:rPr lang="en-GB" b="1">
                <a:effectLst>
                  <a:outerShdw blurRad="38100" dist="38100" dir="2700000" algn="tl">
                    <a:srgbClr val="000000"/>
                  </a:outerShdw>
                </a:effectLst>
                <a:latin typeface="Times New Roman" charset="0"/>
                <a:cs typeface="+mj-cs"/>
              </a:rPr>
              <a:t>How did CFT Start</a:t>
            </a:r>
          </a:p>
        </p:txBody>
      </p:sp>
      <p:sp>
        <p:nvSpPr>
          <p:cNvPr id="1839107" name="Rectangle 3"/>
          <p:cNvSpPr>
            <a:spLocks noGrp="1" noChangeArrowheads="1"/>
          </p:cNvSpPr>
          <p:nvPr>
            <p:ph type="body" idx="1"/>
          </p:nvPr>
        </p:nvSpPr>
        <p:spPr>
          <a:xfrm>
            <a:off x="698500" y="1760538"/>
            <a:ext cx="7772400" cy="4322762"/>
          </a:xfrm>
        </p:spPr>
        <p:txBody>
          <a:bodyPr/>
          <a:lstStyle/>
          <a:p>
            <a:pPr eaLnBrk="1" hangingPunct="1">
              <a:defRPr/>
            </a:pPr>
            <a:r>
              <a:rPr lang="en-GB" sz="2400" b="1" dirty="0">
                <a:solidFill>
                  <a:srgbClr val="FFFFFF"/>
                </a:solidFill>
                <a:latin typeface="Times New Roman" charset="0"/>
              </a:rPr>
              <a:t>Clinical observation of people struggling with standard therapies</a:t>
            </a:r>
          </a:p>
          <a:p>
            <a:pPr eaLnBrk="1" hangingPunct="1">
              <a:defRPr/>
            </a:pPr>
            <a:endParaRPr lang="en-GB" sz="2400" b="1" dirty="0" smtClean="0">
              <a:solidFill>
                <a:srgbClr val="FFFFFF"/>
              </a:solidFill>
              <a:latin typeface="Times New Roman" charset="0"/>
            </a:endParaRPr>
          </a:p>
          <a:p>
            <a:pPr eaLnBrk="1" hangingPunct="1">
              <a:defRPr/>
            </a:pPr>
            <a:r>
              <a:rPr lang="en-GB" sz="2400" b="1" dirty="0" smtClean="0">
                <a:solidFill>
                  <a:srgbClr val="FFFFFF"/>
                </a:solidFill>
                <a:latin typeface="Times New Roman" charset="0"/>
              </a:rPr>
              <a:t>Long </a:t>
            </a:r>
            <a:r>
              <a:rPr lang="en-GB" sz="2400" b="1" dirty="0">
                <a:solidFill>
                  <a:srgbClr val="FFFFFF"/>
                </a:solidFill>
                <a:latin typeface="Times New Roman" charset="0"/>
              </a:rPr>
              <a:t>focus on shame and self-criticism which are known to be linked to poor outcomes</a:t>
            </a:r>
          </a:p>
          <a:p>
            <a:pPr eaLnBrk="1" hangingPunct="1">
              <a:defRPr/>
            </a:pPr>
            <a:endParaRPr lang="en-GB" sz="2400" b="1" dirty="0" smtClean="0">
              <a:solidFill>
                <a:srgbClr val="FFFFFF"/>
              </a:solidFill>
              <a:latin typeface="Times New Roman" charset="0"/>
            </a:endParaRPr>
          </a:p>
          <a:p>
            <a:pPr eaLnBrk="1" hangingPunct="1">
              <a:defRPr/>
            </a:pPr>
            <a:r>
              <a:rPr lang="en-GB" sz="2400" b="1" dirty="0" smtClean="0">
                <a:solidFill>
                  <a:srgbClr val="FFFFFF"/>
                </a:solidFill>
                <a:latin typeface="Times New Roman" charset="0"/>
              </a:rPr>
              <a:t>Interest </a:t>
            </a:r>
            <a:r>
              <a:rPr lang="en-GB" sz="2400" b="1" dirty="0">
                <a:solidFill>
                  <a:srgbClr val="FFFFFF"/>
                </a:solidFill>
                <a:latin typeface="Times New Roman" charset="0"/>
              </a:rPr>
              <a:t>in basic evolved systems that regulate a range of psychological processes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62" name="Rectangle 2"/>
          <p:cNvSpPr>
            <a:spLocks noGrp="1" noChangeArrowheads="1"/>
          </p:cNvSpPr>
          <p:nvPr>
            <p:ph type="title"/>
          </p:nvPr>
        </p:nvSpPr>
        <p:spPr>
          <a:xfrm>
            <a:off x="685800" y="-152400"/>
            <a:ext cx="7772400" cy="1346200"/>
          </a:xfrm>
        </p:spPr>
        <p:txBody>
          <a:bodyPr/>
          <a:lstStyle/>
          <a:p>
            <a:pPr eaLnBrk="1" hangingPunct="1">
              <a:defRPr/>
            </a:pPr>
            <a:r>
              <a:rPr lang="en-GB" b="1" dirty="0">
                <a:effectLst>
                  <a:outerShdw blurRad="38100" dist="38100" dir="2700000" algn="tl">
                    <a:srgbClr val="000000"/>
                  </a:outerShdw>
                </a:effectLst>
                <a:latin typeface="Times New Roman" charset="0"/>
                <a:cs typeface="+mj-cs"/>
              </a:rPr>
              <a:t>What is helpful</a:t>
            </a:r>
          </a:p>
        </p:txBody>
      </p:sp>
      <p:sp>
        <p:nvSpPr>
          <p:cNvPr id="1832963" name="Rectangle 3"/>
          <p:cNvSpPr>
            <a:spLocks noGrp="1" noChangeArrowheads="1"/>
          </p:cNvSpPr>
          <p:nvPr>
            <p:ph type="body" idx="1"/>
          </p:nvPr>
        </p:nvSpPr>
        <p:spPr>
          <a:xfrm>
            <a:off x="407988" y="1511300"/>
            <a:ext cx="8353425" cy="5203825"/>
          </a:xfrm>
        </p:spPr>
        <p:txBody>
          <a:bodyPr/>
          <a:lstStyle/>
          <a:p>
            <a:pPr marL="0" indent="0" eaLnBrk="1" hangingPunct="1">
              <a:lnSpc>
                <a:spcPct val="120000"/>
              </a:lnSpc>
              <a:defRPr/>
            </a:pPr>
            <a:r>
              <a:rPr lang="en-GB" sz="2600" b="1" dirty="0">
                <a:solidFill>
                  <a:srgbClr val="FFFFFF"/>
                </a:solidFill>
                <a:latin typeface="Times New Roman" charset="0"/>
              </a:rPr>
              <a:t>Cognitive-Behavioural focused therapies help people distinguish </a:t>
            </a:r>
            <a:r>
              <a:rPr lang="en-GB" sz="2600" b="1" i="1" dirty="0">
                <a:solidFill>
                  <a:srgbClr val="FFFFFF"/>
                </a:solidFill>
                <a:latin typeface="Times New Roman" charset="0"/>
              </a:rPr>
              <a:t>unhelpful</a:t>
            </a:r>
            <a:r>
              <a:rPr lang="en-GB" sz="2600" b="1" dirty="0">
                <a:solidFill>
                  <a:srgbClr val="FFFFFF"/>
                </a:solidFill>
                <a:latin typeface="Times New Roman" charset="0"/>
              </a:rPr>
              <a:t> thoughts and behaviours - that increase or accentuate negative feelings - and </a:t>
            </a:r>
            <a:r>
              <a:rPr lang="en-GB" sz="2600" b="1" i="1" dirty="0">
                <a:solidFill>
                  <a:srgbClr val="FFFFFF"/>
                </a:solidFill>
                <a:latin typeface="Times New Roman" charset="0"/>
              </a:rPr>
              <a:t>alternative helpful </a:t>
            </a:r>
            <a:r>
              <a:rPr lang="en-GB" sz="2600" b="1" dirty="0">
                <a:solidFill>
                  <a:srgbClr val="FFFFFF"/>
                </a:solidFill>
                <a:latin typeface="Times New Roman" charset="0"/>
              </a:rPr>
              <a:t>thoughts and behaviours that do the opposite. This approach works well when people experience these alternatives </a:t>
            </a:r>
            <a:r>
              <a:rPr lang="en-GB" sz="2600" b="1" dirty="0">
                <a:solidFill>
                  <a:srgbClr val="FFFF00"/>
                </a:solidFill>
                <a:latin typeface="Times New Roman" charset="0"/>
              </a:rPr>
              <a:t>as helpful</a:t>
            </a:r>
            <a:r>
              <a:rPr lang="en-GB" sz="2600" b="1" dirty="0">
                <a:solidFill>
                  <a:srgbClr val="FFFFFF"/>
                </a:solidFill>
                <a:latin typeface="Times New Roman" charset="0"/>
              </a:rPr>
              <a:t>. However, suppose they say, </a:t>
            </a:r>
            <a:r>
              <a:rPr lang="ja-JP" altLang="en-GB" sz="2600" b="1" dirty="0">
                <a:solidFill>
                  <a:srgbClr val="FFFFFF"/>
                </a:solidFill>
                <a:latin typeface="Times New Roman" charset="0"/>
              </a:rPr>
              <a:t>“</a:t>
            </a:r>
            <a:r>
              <a:rPr lang="en-GB" sz="2600" b="1" dirty="0">
                <a:solidFill>
                  <a:srgbClr val="FFFFFF"/>
                </a:solidFill>
                <a:latin typeface="Times New Roman" charset="0"/>
              </a:rPr>
              <a:t>I can see the logic and it should feel helpful but I cannot feel reassured by them</a:t>
            </a:r>
            <a:r>
              <a:rPr lang="ja-JP" altLang="en-GB" sz="2600" b="1" dirty="0">
                <a:solidFill>
                  <a:srgbClr val="FFFFFF"/>
                </a:solidFill>
                <a:latin typeface="Times New Roman" charset="0"/>
              </a:rPr>
              <a:t>”</a:t>
            </a:r>
            <a:r>
              <a:rPr lang="en-GB" sz="2600" b="1" dirty="0">
                <a:solidFill>
                  <a:srgbClr val="FFFFFF"/>
                </a:solidFill>
                <a:latin typeface="Times New Roman" charset="0"/>
              </a:rPr>
              <a:t> or </a:t>
            </a:r>
            <a:r>
              <a:rPr lang="ja-JP" altLang="en-GB" sz="2600" b="1" dirty="0">
                <a:solidFill>
                  <a:srgbClr val="FFFFFF"/>
                </a:solidFill>
                <a:latin typeface="Times New Roman" charset="0"/>
              </a:rPr>
              <a:t>“</a:t>
            </a:r>
            <a:r>
              <a:rPr lang="en-GB" sz="2600" b="1" dirty="0">
                <a:solidFill>
                  <a:srgbClr val="FFFFFF"/>
                </a:solidFill>
                <a:latin typeface="Times New Roman" charset="0"/>
              </a:rPr>
              <a:t>I </a:t>
            </a:r>
            <a:r>
              <a:rPr lang="en-GB" sz="2600" b="1" i="1" dirty="0">
                <a:solidFill>
                  <a:srgbClr val="FFFFFF"/>
                </a:solidFill>
                <a:latin typeface="Times New Roman" charset="0"/>
              </a:rPr>
              <a:t>know </a:t>
            </a:r>
            <a:r>
              <a:rPr lang="en-GB" sz="2600" b="1" dirty="0">
                <a:solidFill>
                  <a:srgbClr val="FFFFFF"/>
                </a:solidFill>
                <a:latin typeface="Times New Roman" charset="0"/>
              </a:rPr>
              <a:t>that I am not to blame but still </a:t>
            </a:r>
            <a:r>
              <a:rPr lang="en-GB" sz="2600" b="1" i="1" dirty="0">
                <a:solidFill>
                  <a:srgbClr val="FFFFFF"/>
                </a:solidFill>
                <a:latin typeface="Times New Roman" charset="0"/>
              </a:rPr>
              <a:t>feel</a:t>
            </a:r>
            <a:r>
              <a:rPr lang="en-GB" sz="2600" b="1" dirty="0">
                <a:solidFill>
                  <a:srgbClr val="FFFFFF"/>
                </a:solidFill>
                <a:latin typeface="Times New Roman" charset="0"/>
              </a:rPr>
              <a:t> to blame</a:t>
            </a:r>
            <a:r>
              <a:rPr lang="ja-JP" altLang="en-GB" sz="2600" b="1" dirty="0">
                <a:solidFill>
                  <a:srgbClr val="FFFFFF"/>
                </a:solidFill>
                <a:latin typeface="Times New Roman" charset="0"/>
              </a:rPr>
              <a:t>”</a:t>
            </a:r>
            <a:r>
              <a:rPr lang="en-GB" sz="2600" b="1" dirty="0">
                <a:solidFill>
                  <a:srgbClr val="FFFFFF"/>
                </a:solidFill>
                <a:latin typeface="Times New Roman" charset="0"/>
              </a:rPr>
              <a:t>.</a:t>
            </a:r>
            <a:endParaRPr lang="en-GB" sz="2600" dirty="0">
              <a:solidFill>
                <a:srgbClr val="FFFFFF"/>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914" name="Rectangle 2"/>
          <p:cNvSpPr>
            <a:spLocks noGrp="1" noChangeArrowheads="1"/>
          </p:cNvSpPr>
          <p:nvPr>
            <p:ph type="title"/>
          </p:nvPr>
        </p:nvSpPr>
        <p:spPr/>
        <p:txBody>
          <a:bodyPr/>
          <a:lstStyle/>
          <a:p>
            <a:pPr eaLnBrk="1" hangingPunct="1">
              <a:defRPr/>
            </a:pPr>
            <a:r>
              <a:rPr lang="en-GB" b="1">
                <a:effectLst>
                  <a:outerShdw blurRad="38100" dist="38100" dir="2700000" algn="tl">
                    <a:srgbClr val="000000"/>
                  </a:outerShdw>
                </a:effectLst>
                <a:latin typeface="Times New Roman" charset="0"/>
                <a:cs typeface="+mj-cs"/>
              </a:rPr>
              <a:t>Nature of the problem</a:t>
            </a:r>
          </a:p>
        </p:txBody>
      </p:sp>
      <p:sp>
        <p:nvSpPr>
          <p:cNvPr id="1830915" name="Rectangle 3"/>
          <p:cNvSpPr>
            <a:spLocks noGrp="1" noChangeArrowheads="1"/>
          </p:cNvSpPr>
          <p:nvPr>
            <p:ph type="body" idx="1"/>
          </p:nvPr>
        </p:nvSpPr>
        <p:spPr/>
        <p:txBody>
          <a:bodyPr/>
          <a:lstStyle/>
          <a:p>
            <a:pPr eaLnBrk="1" hangingPunct="1">
              <a:defRPr/>
            </a:pPr>
            <a:r>
              <a:rPr lang="en-GB" sz="2800" b="1" dirty="0">
                <a:latin typeface="Times New Roman" charset="0"/>
              </a:rPr>
              <a:t>Able to look at things in different ways – but </a:t>
            </a:r>
            <a:r>
              <a:rPr lang="en-GB" sz="2800" b="1" dirty="0" smtClean="0">
                <a:latin typeface="Times New Roman" charset="0"/>
              </a:rPr>
              <a:t>don</a:t>
            </a:r>
            <a:r>
              <a:rPr lang="en-US" sz="2800" b="1" dirty="0" smtClean="0">
                <a:latin typeface="Times New Roman" charset="0"/>
              </a:rPr>
              <a:t>’</a:t>
            </a:r>
            <a:r>
              <a:rPr lang="en-GB" sz="2800" b="1" dirty="0" smtClean="0">
                <a:latin typeface="Times New Roman" charset="0"/>
              </a:rPr>
              <a:t>t </a:t>
            </a:r>
            <a:r>
              <a:rPr lang="en-GB" sz="2800" b="1" dirty="0">
                <a:latin typeface="Times New Roman" charset="0"/>
              </a:rPr>
              <a:t>feel any better</a:t>
            </a:r>
          </a:p>
          <a:p>
            <a:pPr eaLnBrk="1" hangingPunct="1">
              <a:defRPr/>
            </a:pPr>
            <a:r>
              <a:rPr lang="en-GB" sz="2800" b="1" dirty="0">
                <a:latin typeface="Times New Roman" charset="0"/>
              </a:rPr>
              <a:t>Able to generate alternative thoughts – but </a:t>
            </a:r>
            <a:r>
              <a:rPr lang="en-GB" sz="2800" b="1" dirty="0" smtClean="0">
                <a:latin typeface="Times New Roman" charset="0"/>
              </a:rPr>
              <a:t>don</a:t>
            </a:r>
            <a:r>
              <a:rPr lang="en-US" sz="2800" b="1" dirty="0" smtClean="0">
                <a:latin typeface="Times New Roman" charset="0"/>
              </a:rPr>
              <a:t>’</a:t>
            </a:r>
            <a:r>
              <a:rPr lang="en-GB" sz="2800" b="1" dirty="0" smtClean="0">
                <a:latin typeface="Times New Roman" charset="0"/>
              </a:rPr>
              <a:t>t </a:t>
            </a:r>
            <a:r>
              <a:rPr lang="en-GB" sz="2800" b="1" dirty="0">
                <a:latin typeface="Times New Roman" charset="0"/>
              </a:rPr>
              <a:t>feel any better</a:t>
            </a:r>
          </a:p>
          <a:p>
            <a:pPr eaLnBrk="1" hangingPunct="1">
              <a:defRPr/>
            </a:pPr>
            <a:endParaRPr lang="en-GB" sz="2800" b="1" dirty="0">
              <a:latin typeface="Times New Roman" charset="0"/>
            </a:endParaRPr>
          </a:p>
          <a:p>
            <a:pPr eaLnBrk="1" hangingPunct="1">
              <a:defRPr/>
            </a:pPr>
            <a:r>
              <a:rPr lang="en-GB" sz="2800" b="1" dirty="0">
                <a:latin typeface="Times New Roman" charset="0"/>
              </a:rPr>
              <a:t> Question:</a:t>
            </a:r>
          </a:p>
          <a:p>
            <a:pPr eaLnBrk="1" hangingPunct="1">
              <a:defRPr/>
            </a:pPr>
            <a:r>
              <a:rPr lang="en-GB" sz="2800" b="1" dirty="0">
                <a:latin typeface="Times New Roman" charset="0"/>
              </a:rPr>
              <a:t>What are the mechanisms that help people </a:t>
            </a:r>
            <a:r>
              <a:rPr lang="en-GB" sz="2800" b="1" i="1" dirty="0">
                <a:latin typeface="Times New Roman" charset="0"/>
              </a:rPr>
              <a:t>feel </a:t>
            </a:r>
            <a:r>
              <a:rPr lang="en-GB" sz="2800" b="1" dirty="0">
                <a:latin typeface="Times New Roman" charset="0"/>
              </a:rPr>
              <a:t>better?</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ctrTitle"/>
          </p:nvPr>
        </p:nvSpPr>
        <p:spPr>
          <a:xfrm>
            <a:off x="685800" y="457200"/>
            <a:ext cx="7772400" cy="812800"/>
          </a:xfrm>
        </p:spPr>
        <p:txBody>
          <a:bodyPr/>
          <a:lstStyle/>
          <a:p>
            <a:pPr eaLnBrk="1" hangingPunct="1">
              <a:defRPr/>
            </a:pPr>
            <a:r>
              <a:rPr lang="en-GB" sz="4000" b="1" dirty="0" smtClean="0">
                <a:effectLst>
                  <a:outerShdw blurRad="38100" dist="38100" dir="2700000" algn="tl">
                    <a:srgbClr val="000000"/>
                  </a:outerShdw>
                </a:effectLst>
                <a:latin typeface="Times New Roman" charset="0"/>
                <a:cs typeface="+mj-cs"/>
              </a:rPr>
              <a:t>Basic </a:t>
            </a:r>
            <a:r>
              <a:rPr lang="en-GB" sz="4000" b="1" dirty="0">
                <a:effectLst>
                  <a:outerShdw blurRad="38100" dist="38100" dir="2700000" algn="tl">
                    <a:srgbClr val="000000"/>
                  </a:outerShdw>
                </a:effectLst>
                <a:latin typeface="Times New Roman" charset="0"/>
                <a:cs typeface="+mj-cs"/>
              </a:rPr>
              <a:t>Philosophy is That:</a:t>
            </a:r>
          </a:p>
        </p:txBody>
      </p:sp>
      <p:sp>
        <p:nvSpPr>
          <p:cNvPr id="1017859" name="Rectangle 3"/>
          <p:cNvSpPr>
            <a:spLocks noGrp="1" noChangeArrowheads="1"/>
          </p:cNvSpPr>
          <p:nvPr>
            <p:ph type="subTitle" idx="1"/>
          </p:nvPr>
        </p:nvSpPr>
        <p:spPr>
          <a:xfrm>
            <a:off x="684213" y="1268413"/>
            <a:ext cx="7848600" cy="4800600"/>
          </a:xfrm>
        </p:spPr>
        <p:txBody>
          <a:bodyPr/>
          <a:lstStyle/>
          <a:p>
            <a:pPr algn="just" eaLnBrk="1" hangingPunct="1">
              <a:lnSpc>
                <a:spcPct val="80000"/>
              </a:lnSpc>
              <a:defRPr/>
            </a:pPr>
            <a:r>
              <a:rPr lang="en-GB" sz="2400" b="1" dirty="0">
                <a:solidFill>
                  <a:srgbClr val="FFFFFF"/>
                </a:solidFill>
                <a:latin typeface="Times New Roman" charset="0"/>
              </a:rPr>
              <a:t>We all </a:t>
            </a:r>
            <a:r>
              <a:rPr lang="en-GB" sz="2400" b="1" i="1" dirty="0">
                <a:solidFill>
                  <a:srgbClr val="FFFFFF"/>
                </a:solidFill>
                <a:latin typeface="Times New Roman" charset="0"/>
              </a:rPr>
              <a:t>just find ourselves</a:t>
            </a:r>
            <a:r>
              <a:rPr lang="en-GB" sz="2400" b="1" dirty="0">
                <a:solidFill>
                  <a:srgbClr val="FFFFFF"/>
                </a:solidFill>
                <a:latin typeface="Times New Roman" charset="0"/>
              </a:rPr>
              <a:t> here with a brain, emotions and sense of (socially </a:t>
            </a:r>
            <a:r>
              <a:rPr lang="en-GB" sz="2400" b="1" dirty="0" smtClean="0">
                <a:solidFill>
                  <a:srgbClr val="FFFFFF"/>
                </a:solidFill>
                <a:latin typeface="Times New Roman" charset="0"/>
              </a:rPr>
              <a:t>made through evolution) </a:t>
            </a:r>
            <a:r>
              <a:rPr lang="en-GB" sz="2400" b="1" dirty="0">
                <a:solidFill>
                  <a:srgbClr val="FFFFFF"/>
                </a:solidFill>
                <a:latin typeface="Times New Roman" charset="0"/>
              </a:rPr>
              <a:t>self we did not choose but have to figure out</a:t>
            </a:r>
          </a:p>
          <a:p>
            <a:pPr algn="just" eaLnBrk="1" hangingPunct="1">
              <a:lnSpc>
                <a:spcPct val="80000"/>
              </a:lnSpc>
              <a:defRPr/>
            </a:pPr>
            <a:endParaRPr lang="en-GB" sz="2400" b="1" dirty="0">
              <a:solidFill>
                <a:srgbClr val="FFFFFF"/>
              </a:solidFill>
              <a:latin typeface="Times New Roman" charset="0"/>
            </a:endParaRPr>
          </a:p>
          <a:p>
            <a:pPr algn="just" eaLnBrk="1" hangingPunct="1">
              <a:lnSpc>
                <a:spcPct val="80000"/>
              </a:lnSpc>
              <a:defRPr/>
            </a:pPr>
            <a:r>
              <a:rPr lang="en-GB" sz="2400" b="1" dirty="0">
                <a:solidFill>
                  <a:srgbClr val="FFFFFF"/>
                </a:solidFill>
                <a:latin typeface="Times New Roman" charset="0"/>
              </a:rPr>
              <a:t>Life involves dealing with </a:t>
            </a:r>
            <a:r>
              <a:rPr lang="en-GB" sz="2800" b="1" dirty="0">
                <a:solidFill>
                  <a:srgbClr val="FFFF00"/>
                </a:solidFill>
                <a:latin typeface="Times New Roman" charset="0"/>
              </a:rPr>
              <a:t>tragedies</a:t>
            </a:r>
            <a:r>
              <a:rPr lang="en-GB" sz="2400" b="1" dirty="0">
                <a:solidFill>
                  <a:schemeClr val="bg1"/>
                </a:solidFill>
                <a:latin typeface="Times New Roman" charset="0"/>
              </a:rPr>
              <a:t> </a:t>
            </a:r>
            <a:r>
              <a:rPr lang="en-GB" sz="2400" b="1" dirty="0">
                <a:solidFill>
                  <a:srgbClr val="FFFFFF"/>
                </a:solidFill>
                <a:latin typeface="Times New Roman" charset="0"/>
              </a:rPr>
              <a:t>(threats, losses, diseases, decay, death) and people do the best they can</a:t>
            </a:r>
          </a:p>
          <a:p>
            <a:pPr algn="just" eaLnBrk="1" hangingPunct="1">
              <a:lnSpc>
                <a:spcPct val="80000"/>
              </a:lnSpc>
              <a:defRPr/>
            </a:pPr>
            <a:endParaRPr lang="en-GB" sz="2400" b="1" dirty="0">
              <a:solidFill>
                <a:schemeClr val="bg1"/>
              </a:solidFill>
              <a:latin typeface="Times New Roman" charset="0"/>
            </a:endParaRPr>
          </a:p>
          <a:p>
            <a:pPr eaLnBrk="1" hangingPunct="1">
              <a:lnSpc>
                <a:spcPct val="80000"/>
              </a:lnSpc>
              <a:defRPr/>
            </a:pPr>
            <a:r>
              <a:rPr lang="en-GB" sz="2400" b="1" dirty="0">
                <a:solidFill>
                  <a:srgbClr val="FFFF00"/>
                </a:solidFill>
                <a:latin typeface="Times New Roman" charset="0"/>
              </a:rPr>
              <a:t>Much of what goes on in our minds is not of </a:t>
            </a:r>
            <a:r>
              <a:rPr lang="ja-JP" altLang="en-GB" sz="2400" b="1" dirty="0">
                <a:solidFill>
                  <a:srgbClr val="FFFF00"/>
                </a:solidFill>
                <a:latin typeface="Times New Roman" charset="0"/>
              </a:rPr>
              <a:t>‘</a:t>
            </a:r>
            <a:r>
              <a:rPr lang="en-GB" sz="2400" b="1" dirty="0">
                <a:solidFill>
                  <a:srgbClr val="FFFF00"/>
                </a:solidFill>
                <a:latin typeface="Times New Roman" charset="0"/>
              </a:rPr>
              <a:t>our design</a:t>
            </a:r>
            <a:r>
              <a:rPr lang="ja-JP" altLang="en-GB" sz="2400" b="1" dirty="0">
                <a:solidFill>
                  <a:srgbClr val="FFFF00"/>
                </a:solidFill>
                <a:latin typeface="Times New Roman" charset="0"/>
              </a:rPr>
              <a:t>’</a:t>
            </a:r>
            <a:r>
              <a:rPr lang="en-GB" sz="2400" b="1" dirty="0">
                <a:solidFill>
                  <a:srgbClr val="FFFF00"/>
                </a:solidFill>
                <a:latin typeface="Times New Roman" charset="0"/>
              </a:rPr>
              <a:t> and not our fault</a:t>
            </a:r>
          </a:p>
          <a:p>
            <a:pPr eaLnBrk="1" hangingPunct="1">
              <a:lnSpc>
                <a:spcPct val="80000"/>
              </a:lnSpc>
              <a:defRPr/>
            </a:pPr>
            <a:r>
              <a:rPr lang="en-GB" sz="2400" b="1" dirty="0">
                <a:solidFill>
                  <a:srgbClr val="FFFF00"/>
                </a:solidFill>
                <a:latin typeface="Times New Roman" charset="0"/>
              </a:rPr>
              <a:t>We are all in the same boat </a:t>
            </a:r>
          </a:p>
          <a:p>
            <a:pPr eaLnBrk="1" hangingPunct="1">
              <a:lnSpc>
                <a:spcPct val="80000"/>
              </a:lnSpc>
              <a:defRPr/>
            </a:pPr>
            <a:endParaRPr lang="en-GB" sz="2400" b="1" dirty="0">
              <a:solidFill>
                <a:srgbClr val="FFFF99"/>
              </a:solidFill>
              <a:latin typeface="Times New Roman" charset="0"/>
            </a:endParaRPr>
          </a:p>
          <a:p>
            <a:pPr eaLnBrk="1" hangingPunct="1">
              <a:lnSpc>
                <a:spcPct val="80000"/>
              </a:lnSpc>
              <a:defRPr/>
            </a:pPr>
            <a:r>
              <a:rPr lang="en-GB" sz="2400" b="1" dirty="0">
                <a:solidFill>
                  <a:srgbClr val="FFFFFF"/>
                </a:solidFill>
                <a:latin typeface="Times New Roman" charset="0"/>
              </a:rPr>
              <a:t>De-</a:t>
            </a:r>
            <a:r>
              <a:rPr lang="en-GB" sz="2400" b="1" dirty="0" err="1">
                <a:solidFill>
                  <a:srgbClr val="FFFFFF"/>
                </a:solidFill>
                <a:latin typeface="Times New Roman" charset="0"/>
              </a:rPr>
              <a:t>pathologising</a:t>
            </a:r>
            <a:r>
              <a:rPr lang="en-GB" sz="2400" b="1" dirty="0">
                <a:solidFill>
                  <a:srgbClr val="FFFFFF"/>
                </a:solidFill>
                <a:latin typeface="Times New Roman" charset="0"/>
              </a:rPr>
              <a:t> and de-labelling – understanding unique coping processes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7859">
                                            <p:txEl>
                                              <p:pRg st="0" end="0"/>
                                            </p:txEl>
                                          </p:spTgt>
                                        </p:tgtEl>
                                        <p:attrNameLst>
                                          <p:attrName>style.visibility</p:attrName>
                                        </p:attrNameLst>
                                      </p:cBhvr>
                                      <p:to>
                                        <p:strVal val="visible"/>
                                      </p:to>
                                    </p:set>
                                    <p:anim calcmode="lin" valueType="num">
                                      <p:cBhvr additive="base">
                                        <p:cTn id="7" dur="500" fill="hold"/>
                                        <p:tgtEl>
                                          <p:spTgt spid="1017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78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7859">
                                            <p:txEl>
                                              <p:pRg st="2" end="2"/>
                                            </p:txEl>
                                          </p:spTgt>
                                        </p:tgtEl>
                                        <p:attrNameLst>
                                          <p:attrName>style.visibility</p:attrName>
                                        </p:attrNameLst>
                                      </p:cBhvr>
                                      <p:to>
                                        <p:strVal val="visible"/>
                                      </p:to>
                                    </p:set>
                                    <p:anim calcmode="lin" valueType="num">
                                      <p:cBhvr additive="base">
                                        <p:cTn id="13" dur="500" fill="hold"/>
                                        <p:tgtEl>
                                          <p:spTgt spid="10178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7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17859">
                                            <p:txEl>
                                              <p:pRg st="4" end="4"/>
                                            </p:txEl>
                                          </p:spTgt>
                                        </p:tgtEl>
                                        <p:attrNameLst>
                                          <p:attrName>style.visibility</p:attrName>
                                        </p:attrNameLst>
                                      </p:cBhvr>
                                      <p:to>
                                        <p:strVal val="visible"/>
                                      </p:to>
                                    </p:set>
                                    <p:anim calcmode="lin" valueType="num">
                                      <p:cBhvr additive="base">
                                        <p:cTn id="19" dur="500" fill="hold"/>
                                        <p:tgtEl>
                                          <p:spTgt spid="10178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785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17859">
                                            <p:txEl>
                                              <p:pRg st="5" end="5"/>
                                            </p:txEl>
                                          </p:spTgt>
                                        </p:tgtEl>
                                        <p:attrNameLst>
                                          <p:attrName>style.visibility</p:attrName>
                                        </p:attrNameLst>
                                      </p:cBhvr>
                                      <p:to>
                                        <p:strVal val="visible"/>
                                      </p:to>
                                    </p:set>
                                    <p:anim calcmode="lin" valueType="num">
                                      <p:cBhvr additive="base">
                                        <p:cTn id="23" dur="500" fill="hold"/>
                                        <p:tgtEl>
                                          <p:spTgt spid="101785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178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17859">
                                            <p:txEl>
                                              <p:pRg st="7" end="7"/>
                                            </p:txEl>
                                          </p:spTgt>
                                        </p:tgtEl>
                                        <p:attrNameLst>
                                          <p:attrName>style.visibility</p:attrName>
                                        </p:attrNameLst>
                                      </p:cBhvr>
                                      <p:to>
                                        <p:strVal val="visible"/>
                                      </p:to>
                                    </p:set>
                                    <p:anim calcmode="lin" valueType="num">
                                      <p:cBhvr additive="base">
                                        <p:cTn id="29" dur="500" fill="hold"/>
                                        <p:tgtEl>
                                          <p:spTgt spid="101785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178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92100"/>
            <a:ext cx="8229600" cy="990600"/>
          </a:xfrm>
        </p:spPr>
        <p:txBody>
          <a:bodyPr/>
          <a:lstStyle/>
          <a:p>
            <a:pPr>
              <a:defRPr/>
            </a:pPr>
            <a:r>
              <a:rPr lang="en-GB" dirty="0" smtClean="0"/>
              <a:t>Why Zebras don’t get ulcers!</a:t>
            </a:r>
            <a:endParaRPr lang="en-GB" dirty="0"/>
          </a:p>
        </p:txBody>
      </p:sp>
      <p:sp>
        <p:nvSpPr>
          <p:cNvPr id="3" name="Content Placeholder 2"/>
          <p:cNvSpPr>
            <a:spLocks noGrp="1"/>
          </p:cNvSpPr>
          <p:nvPr>
            <p:ph idx="1"/>
          </p:nvPr>
        </p:nvSpPr>
        <p:spPr>
          <a:xfrm>
            <a:off x="412750" y="1700213"/>
            <a:ext cx="8229600" cy="4876800"/>
          </a:xfrm>
        </p:spPr>
        <p:txBody>
          <a:bodyPr>
            <a:normAutofit/>
          </a:bodyPr>
          <a:lstStyle/>
          <a:p>
            <a:pPr marL="0" indent="0">
              <a:defRPr/>
            </a:pPr>
            <a:endParaRPr lang="en-GB" dirty="0" smtClean="0"/>
          </a:p>
          <a:p>
            <a:pPr marL="0" indent="0">
              <a:defRPr/>
            </a:pPr>
            <a:endParaRPr lang="en-GB" dirty="0" smtClean="0"/>
          </a:p>
          <a:p>
            <a:pPr marL="0" indent="0">
              <a:defRPr/>
            </a:pPr>
            <a:endParaRPr lang="en-GB" dirty="0"/>
          </a:p>
          <a:p>
            <a:pPr marL="0" indent="0">
              <a:defRPr/>
            </a:pPr>
            <a:endParaRPr lang="en-GB" dirty="0" smtClean="0"/>
          </a:p>
          <a:p>
            <a:pPr marL="0" indent="0">
              <a:defRPr/>
            </a:pPr>
            <a:r>
              <a:rPr lang="en-GB" dirty="0" smtClean="0"/>
              <a:t>When danger has passed for an </a:t>
            </a:r>
          </a:p>
          <a:p>
            <a:pPr marL="0" indent="0">
              <a:defRPr/>
            </a:pPr>
            <a:r>
              <a:rPr lang="en-GB" dirty="0" smtClean="0"/>
              <a:t>animal their threat system switches off. </a:t>
            </a:r>
          </a:p>
          <a:p>
            <a:pPr marL="0" indent="0">
              <a:defRPr/>
            </a:pPr>
            <a:endParaRPr lang="en-GB" dirty="0" smtClean="0"/>
          </a:p>
          <a:p>
            <a:pPr marL="0" indent="0">
              <a:defRPr/>
            </a:pPr>
            <a:r>
              <a:rPr lang="en-GB" dirty="0" smtClean="0"/>
              <a:t>As humans, we can continue to </a:t>
            </a:r>
          </a:p>
          <a:p>
            <a:pPr marL="0" indent="0">
              <a:defRPr/>
            </a:pPr>
            <a:r>
              <a:rPr lang="en-GB" dirty="0"/>
              <a:t>s</a:t>
            </a:r>
            <a:r>
              <a:rPr lang="en-GB" dirty="0" smtClean="0"/>
              <a:t>care ourselves with our imagination, </a:t>
            </a:r>
          </a:p>
          <a:p>
            <a:pPr marL="0" indent="0">
              <a:defRPr/>
            </a:pPr>
            <a:r>
              <a:rPr lang="en-GB" dirty="0"/>
              <a:t>w</a:t>
            </a:r>
            <a:r>
              <a:rPr lang="en-GB" dirty="0" smtClean="0"/>
              <a:t>orries and memories which keeps our</a:t>
            </a:r>
          </a:p>
          <a:p>
            <a:pPr marL="0" indent="0">
              <a:defRPr/>
            </a:pPr>
            <a:r>
              <a:rPr lang="en-GB" dirty="0" smtClean="0"/>
              <a:t>threat system highly activated after physical</a:t>
            </a:r>
          </a:p>
          <a:p>
            <a:pPr marL="0" indent="0">
              <a:defRPr/>
            </a:pPr>
            <a:r>
              <a:rPr lang="en-GB" dirty="0" smtClean="0"/>
              <a:t>danger has passed (</a:t>
            </a:r>
            <a:r>
              <a:rPr lang="en-GB" dirty="0" err="1" smtClean="0"/>
              <a:t>Sapolsky</a:t>
            </a:r>
            <a:r>
              <a:rPr lang="en-GB" dirty="0" smtClean="0"/>
              <a:t>, 1994). </a:t>
            </a:r>
            <a:endParaRPr lang="en-GB" dirty="0"/>
          </a:p>
          <a:p>
            <a:pPr marL="0" indent="0">
              <a:defRPr/>
            </a:pPr>
            <a:r>
              <a:rPr lang="en-GB" dirty="0" smtClean="0"/>
              <a:t>(</a:t>
            </a:r>
            <a:r>
              <a:rPr lang="en-GB" dirty="0" err="1" smtClean="0"/>
              <a:t>Tobyn</a:t>
            </a:r>
            <a:r>
              <a:rPr lang="en-GB" dirty="0" smtClean="0"/>
              <a:t> Bell)</a:t>
            </a:r>
          </a:p>
          <a:p>
            <a:pPr marL="0" indent="0">
              <a:defRPr/>
            </a:pPr>
            <a:endParaRPr lang="en-GB" dirty="0" smtClean="0"/>
          </a:p>
          <a:p>
            <a:pPr marL="0" indent="0">
              <a:defRPr/>
            </a:pPr>
            <a:endParaRPr lang="en-GB" dirty="0"/>
          </a:p>
          <a:p>
            <a:pPr marL="0" indent="0">
              <a:defRPr/>
            </a:pPr>
            <a:endParaRPr lang="en-GB" dirty="0" smtClean="0"/>
          </a:p>
          <a:p>
            <a:pPr marL="0" indent="0">
              <a:defRPr/>
            </a:pPr>
            <a:endParaRPr lang="en-GB" dirty="0"/>
          </a:p>
          <a:p>
            <a:pPr marL="0" indent="0">
              <a:defRPr/>
            </a:pPr>
            <a:endParaRPr lang="en-GB" dirty="0"/>
          </a:p>
        </p:txBody>
      </p:sp>
      <p:pic>
        <p:nvPicPr>
          <p:cNvPr id="962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250950"/>
            <a:ext cx="273843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1250950"/>
            <a:ext cx="30194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3644900"/>
            <a:ext cx="2300287"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a:p>
          <a:p>
            <a:pPr marL="0" indent="0" algn="ctr">
              <a:buFont typeface="Arial" pitchFamily="34" charset="0"/>
              <a:buNone/>
              <a:defRPr/>
            </a:pPr>
            <a:endParaRPr lang="en-GB" dirty="0" smtClean="0"/>
          </a:p>
          <a:p>
            <a:pPr marL="0" indent="0" algn="ctr">
              <a:buFont typeface="Arial" pitchFamily="34" charset="0"/>
              <a:buNone/>
              <a:defRPr/>
            </a:pPr>
            <a:r>
              <a:rPr lang="en-GB" dirty="0" smtClean="0"/>
              <a:t>Other animals haven’t evolved the ‘new brain’ areas that result in worrying about what will happen tomorrow or  what happened yesterday</a:t>
            </a:r>
          </a:p>
          <a:p>
            <a:pPr marL="0" indent="0">
              <a:buFont typeface="Arial" pitchFamily="34" charset="0"/>
              <a:buNone/>
              <a:defRPr/>
            </a:pPr>
            <a:r>
              <a:rPr lang="en-GB" dirty="0" smtClean="0"/>
              <a:t>(</a:t>
            </a:r>
            <a:r>
              <a:rPr lang="en-GB" dirty="0" err="1" smtClean="0"/>
              <a:t>Tobyn</a:t>
            </a:r>
            <a:r>
              <a:rPr lang="en-GB" dirty="0" smtClean="0"/>
              <a:t> Bell)</a:t>
            </a:r>
            <a:endParaRPr lang="en-GB" dirty="0"/>
          </a:p>
        </p:txBody>
      </p:sp>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549275"/>
            <a:ext cx="6427787" cy="432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Callout 3"/>
          <p:cNvSpPr/>
          <p:nvPr/>
        </p:nvSpPr>
        <p:spPr>
          <a:xfrm>
            <a:off x="5794375" y="260350"/>
            <a:ext cx="2987675" cy="295275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rgbClr val="FF0000"/>
                </a:solidFill>
              </a:rPr>
              <a:t>What if I can’t cope tomorrow?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ctrTitle" idx="4294967295"/>
          </p:nvPr>
        </p:nvSpPr>
        <p:spPr>
          <a:xfrm>
            <a:off x="1250950" y="647700"/>
            <a:ext cx="6584950" cy="455613"/>
          </a:xfrm>
        </p:spPr>
        <p:txBody>
          <a:bodyPr/>
          <a:lstStyle/>
          <a:p>
            <a:pPr eaLnBrk="1" hangingPunct="1">
              <a:defRPr/>
            </a:pPr>
            <a:r>
              <a:rPr lang="en-GB" sz="3200" b="1" dirty="0">
                <a:effectLst>
                  <a:outerShdw blurRad="38100" dist="38100" dir="2700000" algn="tl">
                    <a:srgbClr val="000000"/>
                  </a:outerShdw>
                </a:effectLst>
                <a:latin typeface="Times New Roman" charset="0"/>
                <a:cs typeface="+mj-cs"/>
              </a:rPr>
              <a:t>Types of Affect Regulator Systems</a:t>
            </a:r>
          </a:p>
        </p:txBody>
      </p:sp>
      <p:sp>
        <p:nvSpPr>
          <p:cNvPr id="648195" name="Oval 3"/>
          <p:cNvSpPr>
            <a:spLocks noChangeArrowheads="1"/>
          </p:cNvSpPr>
          <p:nvPr/>
        </p:nvSpPr>
        <p:spPr bwMode="auto">
          <a:xfrm>
            <a:off x="539750" y="1773238"/>
            <a:ext cx="3240088" cy="2303462"/>
          </a:xfrm>
          <a:prstGeom prst="ellipse">
            <a:avLst/>
          </a:prstGeom>
          <a:solidFill>
            <a:schemeClr val="tx1"/>
          </a:solidFill>
          <a:ln w="9525">
            <a:noFill/>
            <a:round/>
            <a:headEnd/>
            <a:tailEnd/>
          </a:ln>
          <a:effectLst/>
          <a:extLst/>
        </p:spPr>
        <p:txBody>
          <a:bodyPr wrap="none" anchor="ct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22532" name="Oval 4"/>
          <p:cNvSpPr>
            <a:spLocks noChangeArrowheads="1"/>
          </p:cNvSpPr>
          <p:nvPr/>
        </p:nvSpPr>
        <p:spPr bwMode="auto">
          <a:xfrm>
            <a:off x="5435600" y="1628775"/>
            <a:ext cx="3240088" cy="2160588"/>
          </a:xfrm>
          <a:prstGeom prst="ellipse">
            <a:avLst/>
          </a:prstGeom>
          <a:solidFill>
            <a:srgbClr val="FFFFFF"/>
          </a:solidFill>
          <a:ln w="9525">
            <a:noFill/>
            <a:round/>
            <a:headEnd/>
            <a:tailEnd/>
          </a:ln>
          <a:effectLst/>
          <a:extLst/>
        </p:spPr>
        <p:txBody>
          <a:bodyPr wrap="none" anchor="ctr"/>
          <a:lstStyle/>
          <a:p>
            <a:pPr>
              <a:defRPr/>
            </a:pPr>
            <a:endParaRPr lang="en-US" sz="1200">
              <a:solidFill>
                <a:srgbClr val="000066"/>
              </a:solidFill>
              <a:effectLst>
                <a:outerShdw blurRad="38100" dist="38100" dir="2700000" algn="tl">
                  <a:srgbClr val="000000">
                    <a:alpha val="43137"/>
                  </a:srgbClr>
                </a:outerShdw>
              </a:effectLst>
              <a:cs typeface="+mn-cs"/>
            </a:endParaRPr>
          </a:p>
        </p:txBody>
      </p:sp>
      <p:sp>
        <p:nvSpPr>
          <p:cNvPr id="22533" name="Text Box 5"/>
          <p:cNvSpPr txBox="1">
            <a:spLocks noChangeArrowheads="1"/>
          </p:cNvSpPr>
          <p:nvPr/>
        </p:nvSpPr>
        <p:spPr bwMode="auto">
          <a:xfrm>
            <a:off x="827088" y="2060575"/>
            <a:ext cx="2667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chemeClr val="accent2"/>
                </a:solidFill>
                <a:effectLst>
                  <a:outerShdw blurRad="38100" dist="38100" dir="2700000" algn="tl">
                    <a:srgbClr val="000000">
                      <a:alpha val="43137"/>
                    </a:srgbClr>
                  </a:outerShdw>
                </a:effectLst>
                <a:cs typeface="+mn-cs"/>
              </a:rPr>
              <a:t>Incentive/resource- focused</a:t>
            </a:r>
          </a:p>
          <a:p>
            <a:pPr eaLnBrk="1" hangingPunct="1">
              <a:spcBef>
                <a:spcPct val="50000"/>
              </a:spcBef>
              <a:defRPr/>
            </a:pPr>
            <a:r>
              <a:rPr lang="en-GB" sz="2000" dirty="0" smtClean="0">
                <a:solidFill>
                  <a:schemeClr val="accent2"/>
                </a:solidFill>
                <a:effectLst>
                  <a:outerShdw blurRad="38100" dist="38100" dir="2700000" algn="tl">
                    <a:srgbClr val="000000">
                      <a:alpha val="43137"/>
                    </a:srgbClr>
                  </a:outerShdw>
                </a:effectLst>
                <a:cs typeface="+mn-cs"/>
              </a:rPr>
              <a:t>Wanting, pursuing, achieving, consuming</a:t>
            </a:r>
          </a:p>
          <a:p>
            <a:pPr eaLnBrk="1" hangingPunct="1">
              <a:spcBef>
                <a:spcPct val="50000"/>
              </a:spcBef>
              <a:defRPr/>
            </a:pPr>
            <a:r>
              <a:rPr lang="en-GB" sz="2000" dirty="0" smtClean="0">
                <a:solidFill>
                  <a:schemeClr val="accent2"/>
                </a:solidFill>
                <a:effectLst>
                  <a:outerShdw blurRad="38100" dist="38100" dir="2700000" algn="tl">
                    <a:srgbClr val="000000">
                      <a:alpha val="43137"/>
                    </a:srgbClr>
                  </a:outerShdw>
                </a:effectLst>
                <a:cs typeface="+mn-cs"/>
              </a:rPr>
              <a:t> Activating</a:t>
            </a:r>
          </a:p>
        </p:txBody>
      </p:sp>
      <p:sp>
        <p:nvSpPr>
          <p:cNvPr id="22534" name="Text Box 6"/>
          <p:cNvSpPr txBox="1">
            <a:spLocks noChangeArrowheads="1"/>
          </p:cNvSpPr>
          <p:nvPr/>
        </p:nvSpPr>
        <p:spPr bwMode="auto">
          <a:xfrm>
            <a:off x="5580063" y="1773238"/>
            <a:ext cx="28336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r>
              <a:rPr lang="en-GB" sz="2000" smtClean="0">
                <a:solidFill>
                  <a:srgbClr val="339933"/>
                </a:solidFill>
                <a:effectLst>
                  <a:outerShdw blurRad="38100" dist="38100" dir="2700000" algn="tl">
                    <a:srgbClr val="000000">
                      <a:alpha val="43137"/>
                    </a:srgbClr>
                  </a:outerShdw>
                </a:effectLst>
                <a:cs typeface="+mn-cs"/>
              </a:rPr>
              <a:t>Non-wanting/</a:t>
            </a:r>
          </a:p>
          <a:p>
            <a:pPr eaLnBrk="1" hangingPunct="1">
              <a:defRPr/>
            </a:pPr>
            <a:r>
              <a:rPr lang="en-GB" sz="2000" smtClean="0">
                <a:solidFill>
                  <a:srgbClr val="339933"/>
                </a:solidFill>
                <a:effectLst>
                  <a:outerShdw blurRad="38100" dist="38100" dir="2700000" algn="tl">
                    <a:srgbClr val="000000">
                      <a:alpha val="43137"/>
                    </a:srgbClr>
                  </a:outerShdw>
                </a:effectLst>
                <a:cs typeface="+mn-cs"/>
              </a:rPr>
              <a:t>Affiliative focused</a:t>
            </a:r>
          </a:p>
          <a:p>
            <a:pPr eaLnBrk="1" hangingPunct="1">
              <a:defRPr/>
            </a:pPr>
            <a:endParaRPr lang="en-GB" sz="2000" smtClean="0">
              <a:solidFill>
                <a:srgbClr val="339933"/>
              </a:solidFill>
              <a:effectLst>
                <a:outerShdw blurRad="38100" dist="38100" dir="2700000" algn="tl">
                  <a:srgbClr val="000000">
                    <a:alpha val="43137"/>
                  </a:srgbClr>
                </a:outerShdw>
              </a:effectLst>
              <a:cs typeface="+mn-cs"/>
            </a:endParaRPr>
          </a:p>
          <a:p>
            <a:pPr eaLnBrk="1" hangingPunct="1">
              <a:defRPr/>
            </a:pPr>
            <a:r>
              <a:rPr lang="en-GB" sz="2000" smtClean="0">
                <a:solidFill>
                  <a:srgbClr val="339933"/>
                </a:solidFill>
                <a:effectLst>
                  <a:outerShdw blurRad="38100" dist="38100" dir="2700000" algn="tl">
                    <a:srgbClr val="000000">
                      <a:alpha val="43137"/>
                    </a:srgbClr>
                  </a:outerShdw>
                </a:effectLst>
                <a:cs typeface="+mn-cs"/>
              </a:rPr>
              <a:t>Safeness-kindness</a:t>
            </a:r>
          </a:p>
          <a:p>
            <a:pPr eaLnBrk="1" hangingPunct="1">
              <a:defRPr/>
            </a:pPr>
            <a:endParaRPr lang="en-GB" sz="1200" smtClean="0">
              <a:solidFill>
                <a:srgbClr val="339933"/>
              </a:solidFill>
              <a:effectLst>
                <a:outerShdw blurRad="38100" dist="38100" dir="2700000" algn="tl">
                  <a:srgbClr val="000000">
                    <a:alpha val="43137"/>
                  </a:srgbClr>
                </a:outerShdw>
              </a:effectLst>
              <a:cs typeface="+mn-cs"/>
            </a:endParaRPr>
          </a:p>
          <a:p>
            <a:pPr eaLnBrk="1" hangingPunct="1">
              <a:defRPr/>
            </a:pPr>
            <a:r>
              <a:rPr lang="en-GB" sz="2000" smtClean="0">
                <a:solidFill>
                  <a:srgbClr val="339933"/>
                </a:solidFill>
                <a:effectLst>
                  <a:outerShdw blurRad="38100" dist="38100" dir="2700000" algn="tl">
                    <a:srgbClr val="000000">
                      <a:alpha val="43137"/>
                    </a:srgbClr>
                  </a:outerShdw>
                </a:effectLst>
                <a:cs typeface="+mn-cs"/>
              </a:rPr>
              <a:t>Soothing</a:t>
            </a:r>
          </a:p>
        </p:txBody>
      </p:sp>
      <p:sp>
        <p:nvSpPr>
          <p:cNvPr id="648199" name="Oval 7"/>
          <p:cNvSpPr>
            <a:spLocks noChangeArrowheads="1"/>
          </p:cNvSpPr>
          <p:nvPr/>
        </p:nvSpPr>
        <p:spPr bwMode="auto">
          <a:xfrm>
            <a:off x="2771775" y="3933825"/>
            <a:ext cx="3816350" cy="2232025"/>
          </a:xfrm>
          <a:prstGeom prst="ellipse">
            <a:avLst/>
          </a:prstGeom>
          <a:solidFill>
            <a:srgbClr val="FFFFFF"/>
          </a:solidFill>
          <a:ln w="9525">
            <a:noFill/>
            <a:round/>
            <a:headEnd/>
            <a:tailEnd/>
          </a:ln>
          <a:effectLst/>
          <a:extLst/>
        </p:spPr>
        <p:txBody>
          <a:bodyPr wrap="none" anchor="ctr"/>
          <a:lstStyle/>
          <a:p>
            <a:pPr>
              <a:defRPr/>
            </a:pPr>
            <a:r>
              <a:rPr lang="en-GB" sz="2000">
                <a:solidFill>
                  <a:srgbClr val="800000"/>
                </a:solidFill>
                <a:effectLst>
                  <a:outerShdw blurRad="38100" dist="38100" dir="2700000" algn="tl">
                    <a:srgbClr val="DDDDDD"/>
                  </a:outerShdw>
                </a:effectLst>
                <a:cs typeface="+mn-cs"/>
              </a:rPr>
              <a:t>Threat-focused </a:t>
            </a:r>
          </a:p>
          <a:p>
            <a:pPr>
              <a:defRPr/>
            </a:pPr>
            <a:endParaRPr lang="en-GB" sz="1600">
              <a:solidFill>
                <a:srgbClr val="800000"/>
              </a:solidFill>
              <a:effectLst>
                <a:outerShdw blurRad="38100" dist="38100" dir="2700000" algn="tl">
                  <a:srgbClr val="DDDDDD"/>
                </a:outerShdw>
              </a:effectLst>
              <a:cs typeface="+mn-cs"/>
            </a:endParaRPr>
          </a:p>
          <a:p>
            <a:pPr>
              <a:defRPr/>
            </a:pPr>
            <a:r>
              <a:rPr lang="en-GB" sz="2000">
                <a:solidFill>
                  <a:srgbClr val="800000"/>
                </a:solidFill>
                <a:effectLst>
                  <a:outerShdw blurRad="38100" dist="38100" dir="2700000" algn="tl">
                    <a:srgbClr val="DDDDDD"/>
                  </a:outerShdw>
                </a:effectLst>
                <a:cs typeface="+mn-cs"/>
              </a:rPr>
              <a:t>Protection and</a:t>
            </a:r>
          </a:p>
          <a:p>
            <a:pPr>
              <a:lnSpc>
                <a:spcPct val="130000"/>
              </a:lnSpc>
              <a:defRPr/>
            </a:pPr>
            <a:r>
              <a:rPr lang="en-GB" sz="2000">
                <a:solidFill>
                  <a:srgbClr val="800000"/>
                </a:solidFill>
                <a:effectLst>
                  <a:outerShdw blurRad="38100" dist="38100" dir="2700000" algn="tl">
                    <a:srgbClr val="DDDDDD"/>
                  </a:outerShdw>
                </a:effectLst>
                <a:cs typeface="+mn-cs"/>
              </a:rPr>
              <a:t>Safety-seeking</a:t>
            </a:r>
          </a:p>
          <a:p>
            <a:pPr>
              <a:lnSpc>
                <a:spcPct val="130000"/>
              </a:lnSpc>
              <a:defRPr/>
            </a:pPr>
            <a:r>
              <a:rPr lang="en-GB" sz="2000">
                <a:solidFill>
                  <a:srgbClr val="800000"/>
                </a:solidFill>
                <a:effectLst>
                  <a:outerShdw blurRad="38100" dist="38100" dir="2700000" algn="tl">
                    <a:srgbClr val="DDDDDD"/>
                  </a:outerShdw>
                </a:effectLst>
                <a:cs typeface="+mn-cs"/>
              </a:rPr>
              <a:t>Activating/inhibiting</a:t>
            </a:r>
          </a:p>
        </p:txBody>
      </p:sp>
      <p:sp>
        <p:nvSpPr>
          <p:cNvPr id="648200" name="Line 8"/>
          <p:cNvSpPr>
            <a:spLocks noChangeShapeType="1"/>
          </p:cNvSpPr>
          <p:nvPr/>
        </p:nvSpPr>
        <p:spPr bwMode="auto">
          <a:xfrm>
            <a:off x="3924300" y="2925763"/>
            <a:ext cx="1447800" cy="0"/>
          </a:xfrm>
          <a:prstGeom prst="line">
            <a:avLst/>
          </a:prstGeom>
          <a:noFill/>
          <a:ln w="381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648201" name="Line 9"/>
          <p:cNvSpPr>
            <a:spLocks noChangeShapeType="1"/>
          </p:cNvSpPr>
          <p:nvPr/>
        </p:nvSpPr>
        <p:spPr bwMode="auto">
          <a:xfrm flipH="1">
            <a:off x="3851275" y="2565400"/>
            <a:ext cx="1368425" cy="0"/>
          </a:xfrm>
          <a:prstGeom prst="line">
            <a:avLst/>
          </a:prstGeom>
          <a:noFill/>
          <a:ln w="381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648202" name="Line 10"/>
          <p:cNvSpPr>
            <a:spLocks noChangeShapeType="1"/>
          </p:cNvSpPr>
          <p:nvPr/>
        </p:nvSpPr>
        <p:spPr bwMode="auto">
          <a:xfrm>
            <a:off x="2339975" y="4149725"/>
            <a:ext cx="503238" cy="504825"/>
          </a:xfrm>
          <a:prstGeom prst="line">
            <a:avLst/>
          </a:prstGeom>
          <a:noFill/>
          <a:ln w="381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648203" name="Line 11"/>
          <p:cNvSpPr>
            <a:spLocks noChangeShapeType="1"/>
          </p:cNvSpPr>
          <p:nvPr/>
        </p:nvSpPr>
        <p:spPr bwMode="auto">
          <a:xfrm flipH="1" flipV="1">
            <a:off x="2620963" y="4078288"/>
            <a:ext cx="358775" cy="358775"/>
          </a:xfrm>
          <a:prstGeom prst="line">
            <a:avLst/>
          </a:prstGeom>
          <a:noFill/>
          <a:ln w="381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648204" name="Line 12"/>
          <p:cNvSpPr>
            <a:spLocks noChangeShapeType="1"/>
          </p:cNvSpPr>
          <p:nvPr/>
        </p:nvSpPr>
        <p:spPr bwMode="auto">
          <a:xfrm flipH="1">
            <a:off x="6227763" y="3789363"/>
            <a:ext cx="503237" cy="576262"/>
          </a:xfrm>
          <a:prstGeom prst="line">
            <a:avLst/>
          </a:prstGeom>
          <a:noFill/>
          <a:ln w="381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648205" name="Line 13"/>
          <p:cNvSpPr>
            <a:spLocks noChangeShapeType="1"/>
          </p:cNvSpPr>
          <p:nvPr/>
        </p:nvSpPr>
        <p:spPr bwMode="auto">
          <a:xfrm flipV="1">
            <a:off x="6011863" y="3752850"/>
            <a:ext cx="360362" cy="360363"/>
          </a:xfrm>
          <a:prstGeom prst="line">
            <a:avLst/>
          </a:prstGeom>
          <a:noFill/>
          <a:ln w="3810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22542" name="Text Box 14"/>
          <p:cNvSpPr txBox="1">
            <a:spLocks noChangeArrowheads="1"/>
          </p:cNvSpPr>
          <p:nvPr/>
        </p:nvSpPr>
        <p:spPr bwMode="auto">
          <a:xfrm>
            <a:off x="2987675" y="6154738"/>
            <a:ext cx="381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mn-cs"/>
            </a:endParaRPr>
          </a:p>
        </p:txBody>
      </p:sp>
      <p:sp>
        <p:nvSpPr>
          <p:cNvPr id="648207" name="Text Box 15"/>
          <p:cNvSpPr txBox="1">
            <a:spLocks noChangeArrowheads="1"/>
          </p:cNvSpPr>
          <p:nvPr/>
        </p:nvSpPr>
        <p:spPr bwMode="auto">
          <a:xfrm>
            <a:off x="2987675" y="6092825"/>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effectLst>
                  <a:outerShdw blurRad="38100" dist="38100" dir="2700000" algn="tl">
                    <a:srgbClr val="000000"/>
                  </a:outerShdw>
                </a:effectLst>
                <a:latin typeface="Times New Roman" pitchFamily="18" charset="0"/>
                <a:ea typeface="+mn-ea"/>
                <a:cs typeface="+mn-cs"/>
              </a:rPr>
              <a:t>Anger, anxiety, disgust</a:t>
            </a:r>
            <a:endParaRPr lang="en-US">
              <a:effectLst>
                <a:outerShdw blurRad="38100" dist="38100" dir="2700000" algn="tl">
                  <a:srgbClr val="000000"/>
                </a:outerShdw>
              </a:effectLst>
              <a:latin typeface="Times New Roman" pitchFamily="18" charset="0"/>
              <a:ea typeface="+mn-ea"/>
              <a:cs typeface="+mn-cs"/>
            </a:endParaRPr>
          </a:p>
        </p:txBody>
      </p:sp>
      <p:sp>
        <p:nvSpPr>
          <p:cNvPr id="22544" name="Text Box 16"/>
          <p:cNvSpPr txBox="1">
            <a:spLocks noChangeArrowheads="1"/>
          </p:cNvSpPr>
          <p:nvPr/>
        </p:nvSpPr>
        <p:spPr bwMode="auto">
          <a:xfrm>
            <a:off x="1187450" y="1330325"/>
            <a:ext cx="208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mn-cs"/>
            </a:endParaRPr>
          </a:p>
        </p:txBody>
      </p:sp>
      <p:sp>
        <p:nvSpPr>
          <p:cNvPr id="648209" name="Text Box 17"/>
          <p:cNvSpPr txBox="1">
            <a:spLocks noChangeArrowheads="1"/>
          </p:cNvSpPr>
          <p:nvPr/>
        </p:nvSpPr>
        <p:spPr bwMode="auto">
          <a:xfrm>
            <a:off x="900113" y="1258888"/>
            <a:ext cx="2951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effectLst>
                  <a:outerShdw blurRad="38100" dist="38100" dir="2700000" algn="tl">
                    <a:srgbClr val="000000"/>
                  </a:outerShdw>
                </a:effectLst>
                <a:latin typeface="Times New Roman" pitchFamily="18" charset="0"/>
                <a:ea typeface="+mn-ea"/>
                <a:cs typeface="+mn-cs"/>
              </a:rPr>
              <a:t>Drive, excite, vitality</a:t>
            </a:r>
            <a:endParaRPr lang="en-US">
              <a:effectLst>
                <a:outerShdw blurRad="38100" dist="38100" dir="2700000" algn="tl">
                  <a:srgbClr val="000000"/>
                </a:outerShdw>
              </a:effectLst>
              <a:latin typeface="Times New Roman" pitchFamily="18" charset="0"/>
              <a:ea typeface="+mn-ea"/>
              <a:cs typeface="+mn-cs"/>
            </a:endParaRPr>
          </a:p>
        </p:txBody>
      </p:sp>
      <p:sp>
        <p:nvSpPr>
          <p:cNvPr id="22546" name="Text Box 18"/>
          <p:cNvSpPr txBox="1">
            <a:spLocks noChangeArrowheads="1"/>
          </p:cNvSpPr>
          <p:nvPr/>
        </p:nvSpPr>
        <p:spPr bwMode="auto">
          <a:xfrm>
            <a:off x="5867400" y="1125538"/>
            <a:ext cx="24495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mn-cs"/>
            </a:endParaRPr>
          </a:p>
        </p:txBody>
      </p:sp>
      <p:sp>
        <p:nvSpPr>
          <p:cNvPr id="648211" name="Text Box 19"/>
          <p:cNvSpPr txBox="1">
            <a:spLocks noChangeArrowheads="1"/>
          </p:cNvSpPr>
          <p:nvPr/>
        </p:nvSpPr>
        <p:spPr bwMode="auto">
          <a:xfrm>
            <a:off x="5580063" y="1125538"/>
            <a:ext cx="3563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effectLst>
                  <a:outerShdw blurRad="38100" dist="38100" dir="2700000" algn="tl">
                    <a:srgbClr val="000000"/>
                  </a:outerShdw>
                </a:effectLst>
                <a:latin typeface="Times New Roman" pitchFamily="18" charset="0"/>
                <a:ea typeface="+mn-ea"/>
                <a:cs typeface="+mn-cs"/>
              </a:rPr>
              <a:t>Content, safe, connected</a:t>
            </a:r>
            <a:endParaRPr lang="en-US">
              <a:effectLst>
                <a:outerShdw blurRad="38100" dist="38100" dir="2700000" algn="tl">
                  <a:srgbClr val="000000"/>
                </a:outerShdw>
              </a:effectLst>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229600" cy="990600"/>
          </a:xfrm>
        </p:spPr>
        <p:txBody>
          <a:bodyPr/>
          <a:lstStyle/>
          <a:p>
            <a:pPr>
              <a:defRPr/>
            </a:pPr>
            <a:r>
              <a:rPr lang="en-GB" dirty="0" smtClean="0"/>
              <a:t>‘Brain-storming’ exercise</a:t>
            </a:r>
            <a:endParaRPr lang="en-GB" dirty="0"/>
          </a:p>
        </p:txBody>
      </p:sp>
      <p:sp>
        <p:nvSpPr>
          <p:cNvPr id="3" name="Content Placeholder 2"/>
          <p:cNvSpPr>
            <a:spLocks noGrp="1"/>
          </p:cNvSpPr>
          <p:nvPr>
            <p:ph idx="1"/>
          </p:nvPr>
        </p:nvSpPr>
        <p:spPr>
          <a:xfrm>
            <a:off x="444500" y="1150938"/>
            <a:ext cx="8229600" cy="5351462"/>
          </a:xfrm>
        </p:spPr>
        <p:txBody>
          <a:bodyPr/>
          <a:lstStyle/>
          <a:p>
            <a:pPr marL="0" indent="0">
              <a:buFont typeface="Arial" pitchFamily="34" charset="0"/>
              <a:buNone/>
              <a:defRPr/>
            </a:pPr>
            <a:r>
              <a:rPr lang="en-GB" sz="1800" i="1" dirty="0" smtClean="0"/>
              <a:t>Consider what emotions, physical feelings, motives, behaviours and thoughts are associated with each of these systems</a:t>
            </a:r>
          </a:p>
          <a:p>
            <a:pPr marL="0" indent="0">
              <a:buFont typeface="Arial" pitchFamily="34" charset="0"/>
              <a:buNone/>
              <a:defRPr/>
            </a:pPr>
            <a:endParaRPr lang="en-GB" sz="1800" i="1" dirty="0" smtClean="0"/>
          </a:p>
          <a:p>
            <a:pPr marL="0" indent="0">
              <a:buFont typeface="Arial" pitchFamily="34" charset="0"/>
              <a:buNone/>
              <a:defRPr/>
            </a:pPr>
            <a:endParaRPr lang="en-GB" sz="1800" i="1" dirty="0"/>
          </a:p>
          <a:p>
            <a:pPr>
              <a:defRPr/>
            </a:pPr>
            <a:r>
              <a:rPr lang="en-GB" b="1" dirty="0" smtClean="0">
                <a:solidFill>
                  <a:schemeClr val="accent1"/>
                </a:solidFill>
              </a:rPr>
              <a:t>THREAT AND PROTECTION  </a:t>
            </a:r>
          </a:p>
          <a:p>
            <a:pPr>
              <a:defRPr/>
            </a:pPr>
            <a:endParaRPr lang="en-GB" dirty="0" smtClean="0"/>
          </a:p>
          <a:p>
            <a:pPr>
              <a:defRPr/>
            </a:pPr>
            <a:endParaRPr lang="en-GB" dirty="0"/>
          </a:p>
          <a:p>
            <a:pPr>
              <a:defRPr/>
            </a:pPr>
            <a:r>
              <a:rPr lang="en-GB" b="1" dirty="0" smtClean="0">
                <a:solidFill>
                  <a:schemeClr val="accent2">
                    <a:lumMod val="40000"/>
                    <a:lumOff val="60000"/>
                  </a:schemeClr>
                </a:solidFill>
              </a:rPr>
              <a:t>DRIVE AND ACHIEVEMENT</a:t>
            </a:r>
          </a:p>
          <a:p>
            <a:pPr marL="0" indent="0">
              <a:buFont typeface="Arial" pitchFamily="34" charset="0"/>
              <a:buNone/>
              <a:defRPr/>
            </a:pPr>
            <a:endParaRPr lang="en-GB" sz="4800" dirty="0" smtClean="0"/>
          </a:p>
          <a:p>
            <a:pPr>
              <a:defRPr/>
            </a:pPr>
            <a:r>
              <a:rPr lang="en-GB" b="1" dirty="0" smtClean="0">
                <a:solidFill>
                  <a:srgbClr val="00B050"/>
                </a:solidFill>
              </a:rPr>
              <a:t>SOOTHING AND CONNECTION</a:t>
            </a:r>
            <a:endParaRPr lang="en-GB" b="1" dirty="0">
              <a:solidFill>
                <a:srgbClr val="00B050"/>
              </a:solidFill>
            </a:endParaRPr>
          </a:p>
          <a:p>
            <a:pPr>
              <a:defRPr/>
            </a:pPr>
            <a:endParaRPr lang="en-GB" dirty="0"/>
          </a:p>
        </p:txBody>
      </p:sp>
      <p:pic>
        <p:nvPicPr>
          <p:cNvPr id="1003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592" y="4526694"/>
            <a:ext cx="19050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49" y="3153372"/>
            <a:ext cx="1905000" cy="127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970" y="1546396"/>
            <a:ext cx="1905000" cy="15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8" name="TextBox 3"/>
          <p:cNvSpPr txBox="1">
            <a:spLocks noChangeArrowheads="1"/>
          </p:cNvSpPr>
          <p:nvPr/>
        </p:nvSpPr>
        <p:spPr bwMode="auto">
          <a:xfrm>
            <a:off x="812800" y="5600700"/>
            <a:ext cx="172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r>
              <a:rPr lang="en-US" sz="2000" i="0">
                <a:latin typeface="Times New Roman" charset="0"/>
                <a:cs typeface="Times New Roman" charset="0"/>
              </a:rPr>
              <a:t>Tobyn Bell</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692150"/>
            <a:ext cx="8229600" cy="5784850"/>
          </a:xfrm>
        </p:spPr>
        <p:txBody>
          <a:bodyPr/>
          <a:lstStyle/>
          <a:p>
            <a:pPr marL="0" indent="0" eaLnBrk="1" hangingPunct="1">
              <a:buFont typeface="Arial" pitchFamily="34" charset="0"/>
              <a:buNone/>
              <a:defRPr/>
            </a:pPr>
            <a:r>
              <a:rPr lang="en-GB" altLang="en-US" sz="2800" dirty="0" smtClean="0"/>
              <a:t>"When faced with the pain of life, the </a:t>
            </a:r>
            <a:r>
              <a:rPr lang="en-GB" altLang="en-US" sz="2800" dirty="0" smtClean="0">
                <a:solidFill>
                  <a:schemeClr val="accent1"/>
                </a:solidFill>
              </a:rPr>
              <a:t>threat system </a:t>
            </a:r>
            <a:r>
              <a:rPr lang="en-GB" altLang="en-US" sz="2800" dirty="0" smtClean="0"/>
              <a:t>says, 'This is bad - I need to fight or run away!' </a:t>
            </a:r>
          </a:p>
          <a:p>
            <a:pPr marL="0" indent="0" eaLnBrk="1" hangingPunct="1">
              <a:buFont typeface="Arial" pitchFamily="34" charset="0"/>
              <a:buNone/>
              <a:defRPr/>
            </a:pPr>
            <a:endParaRPr lang="en-GB" altLang="en-US" sz="2800" dirty="0"/>
          </a:p>
          <a:p>
            <a:pPr marL="0" indent="0" eaLnBrk="1" hangingPunct="1">
              <a:buFont typeface="Arial" pitchFamily="34" charset="0"/>
              <a:buNone/>
              <a:defRPr/>
            </a:pPr>
            <a:r>
              <a:rPr lang="en-GB" altLang="en-US" sz="2800" dirty="0" smtClean="0"/>
              <a:t>The </a:t>
            </a:r>
            <a:r>
              <a:rPr lang="en-GB" altLang="en-US" sz="2800" dirty="0" smtClean="0">
                <a:solidFill>
                  <a:srgbClr val="92CAFA"/>
                </a:solidFill>
              </a:rPr>
              <a:t>drive system </a:t>
            </a:r>
            <a:r>
              <a:rPr lang="en-GB" altLang="en-US" sz="2800" dirty="0" smtClean="0"/>
              <a:t>says, 'Things will be better when I have that!' </a:t>
            </a:r>
          </a:p>
          <a:p>
            <a:pPr marL="0" indent="0" eaLnBrk="1" hangingPunct="1">
              <a:buFont typeface="Arial" pitchFamily="34" charset="0"/>
              <a:buNone/>
              <a:defRPr/>
            </a:pPr>
            <a:endParaRPr lang="en-GB" altLang="en-US" sz="2800" dirty="0"/>
          </a:p>
          <a:p>
            <a:pPr marL="0" indent="0" eaLnBrk="1" hangingPunct="1">
              <a:buFont typeface="Arial" pitchFamily="34" charset="0"/>
              <a:buNone/>
              <a:defRPr/>
            </a:pPr>
            <a:r>
              <a:rPr lang="en-GB" altLang="en-US" sz="2800" dirty="0" smtClean="0"/>
              <a:t>Compassion, intimately related to our </a:t>
            </a:r>
            <a:r>
              <a:rPr lang="en-GB" altLang="en-US" sz="2800" dirty="0" smtClean="0">
                <a:solidFill>
                  <a:srgbClr val="00B050"/>
                </a:solidFill>
              </a:rPr>
              <a:t>safeness system</a:t>
            </a:r>
            <a:r>
              <a:rPr lang="en-GB" altLang="en-US" sz="2800" dirty="0" smtClean="0"/>
              <a:t>, says, 'Ah, pain. I recognize you. This is how life sometimes is. I will figure out what needs to be done to work with this, and I will bear it in the meantime’’</a:t>
            </a:r>
          </a:p>
          <a:p>
            <a:pPr marL="0" indent="0" eaLnBrk="1" hangingPunct="1">
              <a:buFont typeface="Arial" pitchFamily="34" charset="0"/>
              <a:buNone/>
              <a:defRPr/>
            </a:pPr>
            <a:endParaRPr lang="en-GB" altLang="en-US" sz="2800" dirty="0" smtClean="0"/>
          </a:p>
          <a:p>
            <a:pPr marL="0" indent="0" eaLnBrk="1" hangingPunct="1">
              <a:buFont typeface="Arial" pitchFamily="34" charset="0"/>
              <a:buNone/>
              <a:defRPr/>
            </a:pPr>
            <a:r>
              <a:rPr lang="en-GB" altLang="en-US" sz="2800" dirty="0" smtClean="0"/>
              <a:t/>
            </a:r>
            <a:br>
              <a:rPr lang="en-GB" altLang="en-US" sz="2800" dirty="0" smtClean="0"/>
            </a:br>
            <a:r>
              <a:rPr lang="en-GB" altLang="en-US" sz="2800" i="1" dirty="0" err="1" smtClean="0"/>
              <a:t>Russel</a:t>
            </a:r>
            <a:r>
              <a:rPr lang="en-GB" altLang="en-US" sz="2800" i="1" dirty="0" smtClean="0"/>
              <a:t> </a:t>
            </a:r>
            <a:r>
              <a:rPr lang="en-GB" altLang="en-US" sz="2800" i="1" dirty="0" err="1" smtClean="0"/>
              <a:t>Kolts</a:t>
            </a:r>
            <a:endParaRPr lang="en-GB" altLang="en-US" sz="2800" i="1" dirty="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Box 3"/>
          <p:cNvSpPr txBox="1">
            <a:spLocks noChangeArrowheads="1"/>
          </p:cNvSpPr>
          <p:nvPr/>
        </p:nvSpPr>
        <p:spPr bwMode="auto">
          <a:xfrm>
            <a:off x="0" y="660400"/>
            <a:ext cx="9318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r>
              <a:rPr lang="en-US" sz="2800" b="1" dirty="0"/>
              <a:t>Humans Have Easily Conditioned </a:t>
            </a:r>
            <a:r>
              <a:rPr lang="en-US" sz="2800" b="1" dirty="0">
                <a:solidFill>
                  <a:srgbClr val="FF0000"/>
                </a:solidFill>
              </a:rPr>
              <a:t>Threat System</a:t>
            </a:r>
          </a:p>
          <a:p>
            <a:r>
              <a:rPr lang="en-US" sz="2800" b="1" dirty="0"/>
              <a:t>Better safe than sorry: Notice threats quickly</a:t>
            </a:r>
          </a:p>
        </p:txBody>
      </p:sp>
      <p:sp>
        <p:nvSpPr>
          <p:cNvPr id="102402" name="TextBox 4"/>
          <p:cNvSpPr txBox="1">
            <a:spLocks noChangeArrowheads="1"/>
          </p:cNvSpPr>
          <p:nvPr/>
        </p:nvSpPr>
        <p:spPr bwMode="auto">
          <a:xfrm>
            <a:off x="0" y="1785938"/>
            <a:ext cx="9144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r>
              <a:rPr lang="en-US" i="0" dirty="0"/>
              <a:t>Safety Strategies: Fight, flight, freeze, submit or attack</a:t>
            </a:r>
          </a:p>
          <a:p>
            <a:endParaRPr lang="en-US" i="0" dirty="0"/>
          </a:p>
          <a:p>
            <a:pPr algn="l"/>
            <a:r>
              <a:rPr lang="en-US" i="0" dirty="0"/>
              <a:t>Social rank theory: social anxiety &amp; depression</a:t>
            </a:r>
          </a:p>
          <a:p>
            <a:pPr algn="l"/>
            <a:r>
              <a:rPr lang="en-US" i="0" dirty="0"/>
              <a:t>	When aware of the social rank, status and power of others 	and when perceive self as inferior</a:t>
            </a:r>
          </a:p>
          <a:p>
            <a:pPr algn="l"/>
            <a:endParaRPr lang="en-US" i="0" dirty="0"/>
          </a:p>
          <a:p>
            <a:pPr algn="l"/>
            <a:r>
              <a:rPr lang="en-US" i="0" dirty="0"/>
              <a:t>Attention: highly sensitive to others’ verbal and non-verbal signals </a:t>
            </a:r>
          </a:p>
          <a:p>
            <a:pPr algn="l"/>
            <a:endParaRPr lang="en-US" i="0" dirty="0"/>
          </a:p>
          <a:p>
            <a:pPr algn="l"/>
            <a:r>
              <a:rPr lang="en-US" i="0" dirty="0"/>
              <a:t>Emotions: uncertainty, social anxiety/depression, anger, resentment</a:t>
            </a:r>
          </a:p>
          <a:p>
            <a:pPr algn="l"/>
            <a:endParaRPr lang="en-US" i="0" dirty="0"/>
          </a:p>
          <a:p>
            <a:pPr algn="l"/>
            <a:r>
              <a:rPr lang="en-US" i="0" dirty="0"/>
              <a:t>Behavior: Appease and avoid</a:t>
            </a:r>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600200"/>
            <a:ext cx="7848600" cy="762000"/>
          </a:xfrm>
          <a:effectLst>
            <a:outerShdw blurRad="63500" dist="17961" dir="2700000" algn="ctr" rotWithShape="0">
              <a:schemeClr val="bg2"/>
            </a:outerShdw>
          </a:effectLst>
        </p:spPr>
        <p:txBody>
          <a:bodyPr/>
          <a:lstStyle/>
          <a:p>
            <a:pPr>
              <a:defRPr/>
            </a:pPr>
            <a:r>
              <a:rPr lang="en-US" smtClean="0">
                <a:cs typeface="+mj-cs"/>
              </a:rPr>
              <a:t>The Experience of Shyness</a:t>
            </a:r>
            <a:br>
              <a:rPr lang="en-US" smtClean="0">
                <a:cs typeface="+mj-cs"/>
              </a:rPr>
            </a:br>
            <a:r>
              <a:rPr lang="en-US" smtClean="0">
                <a:solidFill>
                  <a:srgbClr val="FC0128"/>
                </a:solidFill>
                <a:cs typeface="+mj-cs"/>
              </a:rPr>
              <a:t>SAD</a:t>
            </a:r>
            <a:r>
              <a:rPr lang="en-US" smtClean="0">
                <a:cs typeface="+mj-cs"/>
              </a:rPr>
              <a:t> </a:t>
            </a:r>
            <a:r>
              <a:rPr lang="en-US" smtClean="0">
                <a:solidFill>
                  <a:srgbClr val="FC0128"/>
                </a:solidFill>
                <a:cs typeface="+mj-cs"/>
              </a:rPr>
              <a:t>FIXS</a:t>
            </a:r>
            <a:endParaRPr lang="en-US" smtClean="0">
              <a:cs typeface="+mj-cs"/>
            </a:endParaRPr>
          </a:p>
        </p:txBody>
      </p:sp>
      <p:sp>
        <p:nvSpPr>
          <p:cNvPr id="6147" name="Rectangle 3"/>
          <p:cNvSpPr>
            <a:spLocks noGrp="1" noChangeArrowheads="1"/>
          </p:cNvSpPr>
          <p:nvPr>
            <p:ph type="body" idx="1"/>
          </p:nvPr>
        </p:nvSpPr>
        <p:spPr>
          <a:xfrm>
            <a:off x="1676400" y="2286000"/>
            <a:ext cx="6019800" cy="3810000"/>
          </a:xfrm>
        </p:spPr>
        <p:txBody>
          <a:bodyPr/>
          <a:lstStyle/>
          <a:p>
            <a:pPr>
              <a:defRPr/>
            </a:pPr>
            <a:r>
              <a:rPr lang="en-US" sz="2800" smtClean="0">
                <a:solidFill>
                  <a:srgbClr val="FC0128"/>
                </a:solidFill>
              </a:rPr>
              <a:t>S</a:t>
            </a:r>
            <a:r>
              <a:rPr lang="en-US" smtClean="0"/>
              <a:t>elf - Blame and Shame</a:t>
            </a:r>
          </a:p>
          <a:p>
            <a:pPr>
              <a:defRPr/>
            </a:pPr>
            <a:r>
              <a:rPr lang="en-US" sz="2800" smtClean="0">
                <a:solidFill>
                  <a:srgbClr val="FC0128"/>
                </a:solidFill>
              </a:rPr>
              <a:t>A</a:t>
            </a:r>
            <a:r>
              <a:rPr lang="en-US" smtClean="0"/>
              <a:t>voidance</a:t>
            </a:r>
          </a:p>
          <a:p>
            <a:pPr>
              <a:defRPr/>
            </a:pPr>
            <a:r>
              <a:rPr lang="en-US" sz="2800" smtClean="0">
                <a:solidFill>
                  <a:srgbClr val="FC0128"/>
                </a:solidFill>
              </a:rPr>
              <a:t>D</a:t>
            </a:r>
            <a:r>
              <a:rPr lang="en-US" smtClean="0"/>
              <a:t>istress</a:t>
            </a:r>
          </a:p>
          <a:p>
            <a:pPr>
              <a:defRPr/>
            </a:pPr>
            <a:endParaRPr lang="en-US" smtClean="0"/>
          </a:p>
          <a:p>
            <a:pPr>
              <a:defRPr/>
            </a:pPr>
            <a:r>
              <a:rPr lang="en-US" sz="2800" smtClean="0">
                <a:solidFill>
                  <a:srgbClr val="FC0128"/>
                </a:solidFill>
              </a:rPr>
              <a:t>F</a:t>
            </a:r>
            <a:r>
              <a:rPr lang="en-US" smtClean="0"/>
              <a:t>ear of Negative Evaluation</a:t>
            </a:r>
          </a:p>
          <a:p>
            <a:pPr>
              <a:defRPr/>
            </a:pPr>
            <a:r>
              <a:rPr lang="en-US" sz="2800" smtClean="0">
                <a:solidFill>
                  <a:srgbClr val="FC0128"/>
                </a:solidFill>
              </a:rPr>
              <a:t>I</a:t>
            </a:r>
            <a:r>
              <a:rPr lang="en-US" smtClean="0">
                <a:solidFill>
                  <a:srgbClr val="FAFD00"/>
                </a:solidFill>
              </a:rPr>
              <a:t> </a:t>
            </a:r>
            <a:r>
              <a:rPr lang="en-US" smtClean="0"/>
              <a:t>Must, but I Can't!</a:t>
            </a:r>
          </a:p>
          <a:p>
            <a:pPr>
              <a:defRPr/>
            </a:pPr>
            <a:r>
              <a:rPr lang="en-US" sz="2800" smtClean="0">
                <a:solidFill>
                  <a:srgbClr val="FC0128"/>
                </a:solidFill>
              </a:rPr>
              <a:t>X</a:t>
            </a:r>
            <a:r>
              <a:rPr lang="en-US" smtClean="0"/>
              <a:t>-posure:  Fear of both Failure &amp; Success</a:t>
            </a:r>
          </a:p>
          <a:p>
            <a:pPr>
              <a:defRPr/>
            </a:pPr>
            <a:r>
              <a:rPr lang="en-US" sz="2800" smtClean="0">
                <a:solidFill>
                  <a:srgbClr val="FC0128"/>
                </a:solidFill>
              </a:rPr>
              <a:t>S</a:t>
            </a:r>
            <a:r>
              <a:rPr lang="en-US" smtClean="0"/>
              <a:t>elf - Sabotage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4898" name="Oval 2"/>
          <p:cNvSpPr>
            <a:spLocks noChangeArrowheads="1"/>
          </p:cNvSpPr>
          <p:nvPr/>
        </p:nvSpPr>
        <p:spPr bwMode="auto">
          <a:xfrm>
            <a:off x="3157538" y="730250"/>
            <a:ext cx="3095625" cy="2355850"/>
          </a:xfrm>
          <a:prstGeom prst="ellipse">
            <a:avLst/>
          </a:prstGeom>
          <a:solidFill>
            <a:srgbClr val="FFFFFF"/>
          </a:solidFill>
          <a:ln w="9525">
            <a:solidFill>
              <a:schemeClr val="tx1"/>
            </a:solidFill>
            <a:round/>
            <a:headEnd/>
            <a:tailEnd/>
          </a:ln>
          <a:effectLst/>
          <a:extLst/>
        </p:spPr>
        <p:txBody>
          <a:bodyPr wrap="none" anchor="ctr"/>
          <a:lstStyle/>
          <a:p>
            <a:pPr marL="342900" indent="-342900">
              <a:defRPr/>
            </a:pPr>
            <a:r>
              <a:rPr lang="en-GB" dirty="0">
                <a:solidFill>
                  <a:srgbClr val="990000"/>
                </a:solidFill>
                <a:effectLst>
                  <a:outerShdw blurRad="38100" dist="38100" dir="2700000" algn="tl">
                    <a:srgbClr val="C0C0C0"/>
                  </a:outerShdw>
                </a:effectLst>
                <a:latin typeface="Times New Roman" pitchFamily="18" charset="0"/>
                <a:ea typeface="+mn-ea"/>
                <a:cs typeface="+mn-cs"/>
              </a:rPr>
              <a:t>Threat-focused </a:t>
            </a:r>
          </a:p>
          <a:p>
            <a:pPr marL="342900" indent="-342900">
              <a:defRPr/>
            </a:pPr>
            <a:r>
              <a:rPr lang="en-GB" dirty="0">
                <a:solidFill>
                  <a:srgbClr val="000066"/>
                </a:solidFill>
                <a:effectLst>
                  <a:outerShdw blurRad="38100" dist="38100" dir="2700000" algn="tl">
                    <a:srgbClr val="C0C0C0"/>
                  </a:outerShdw>
                </a:effectLst>
                <a:latin typeface="Times New Roman" pitchFamily="18" charset="0"/>
                <a:ea typeface="+mn-ea"/>
                <a:cs typeface="+mn-cs"/>
              </a:rPr>
              <a:t>Protection and</a:t>
            </a:r>
          </a:p>
          <a:p>
            <a:pPr marL="342900" indent="-342900">
              <a:defRPr/>
            </a:pPr>
            <a:r>
              <a:rPr lang="en-GB" dirty="0">
                <a:solidFill>
                  <a:srgbClr val="000066"/>
                </a:solidFill>
                <a:effectLst>
                  <a:outerShdw blurRad="38100" dist="38100" dir="2700000" algn="tl">
                    <a:srgbClr val="C0C0C0"/>
                  </a:outerShdw>
                </a:effectLst>
                <a:latin typeface="Times New Roman" pitchFamily="18" charset="0"/>
                <a:ea typeface="+mn-ea"/>
                <a:cs typeface="+mn-cs"/>
              </a:rPr>
              <a:t>Safety-seeking</a:t>
            </a:r>
            <a:endParaRPr lang="en-GB" dirty="0">
              <a:solidFill>
                <a:srgbClr val="990000"/>
              </a:solidFill>
              <a:effectLst>
                <a:outerShdw blurRad="38100" dist="38100" dir="2700000" algn="tl">
                  <a:srgbClr val="C0C0C0"/>
                </a:outerShdw>
              </a:effectLst>
              <a:latin typeface="Times New Roman" pitchFamily="18" charset="0"/>
              <a:ea typeface="+mn-ea"/>
              <a:cs typeface="+mn-cs"/>
            </a:endParaRPr>
          </a:p>
          <a:p>
            <a:pPr marL="342900" indent="-342900">
              <a:defRPr/>
            </a:pPr>
            <a:r>
              <a:rPr lang="en-GB" dirty="0">
                <a:solidFill>
                  <a:srgbClr val="000066"/>
                </a:solidFill>
                <a:effectLst>
                  <a:outerShdw blurRad="38100" dist="38100" dir="2700000" algn="tl">
                    <a:srgbClr val="000000">
                      <a:alpha val="43137"/>
                    </a:srgbClr>
                  </a:outerShdw>
                </a:effectLst>
                <a:latin typeface="Times New Roman" pitchFamily="18" charset="0"/>
                <a:ea typeface="+mn-ea"/>
                <a:cs typeface="+mn-cs"/>
              </a:rPr>
              <a:t>Activating/inhibiting</a:t>
            </a:r>
          </a:p>
        </p:txBody>
      </p:sp>
      <p:sp>
        <p:nvSpPr>
          <p:cNvPr id="1104899" name="Text Box 3"/>
          <p:cNvSpPr txBox="1">
            <a:spLocks noChangeArrowheads="1"/>
          </p:cNvSpPr>
          <p:nvPr/>
        </p:nvSpPr>
        <p:spPr bwMode="auto">
          <a:xfrm>
            <a:off x="3779838" y="3416300"/>
            <a:ext cx="1800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Anxiety</a:t>
            </a:r>
          </a:p>
        </p:txBody>
      </p:sp>
      <p:sp>
        <p:nvSpPr>
          <p:cNvPr id="1104900" name="Text Box 4"/>
          <p:cNvSpPr txBox="1">
            <a:spLocks noChangeArrowheads="1"/>
          </p:cNvSpPr>
          <p:nvPr/>
        </p:nvSpPr>
        <p:spPr bwMode="auto">
          <a:xfrm>
            <a:off x="684213" y="4149725"/>
            <a:ext cx="244792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CC0000"/>
                </a:solidFill>
                <a:effectLst>
                  <a:outerShdw blurRad="38100" dist="38100" dir="2700000" algn="tl">
                    <a:srgbClr val="000000"/>
                  </a:outerShdw>
                </a:effectLst>
                <a:cs typeface="+mn-cs"/>
              </a:rPr>
              <a:t>     Body/feelings</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Tense</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Heart increase</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Dry mouth</a:t>
            </a:r>
          </a:p>
          <a:p>
            <a:pPr marL="0" indent="0" eaLnBrk="1" hangingPunct="1">
              <a:lnSpc>
                <a:spcPct val="60000"/>
              </a:lnSpc>
              <a:spcBef>
                <a:spcPct val="50000"/>
              </a:spcBef>
              <a:defRPr/>
            </a:pPr>
            <a:r>
              <a:rPr lang="ja-JP" altLang="en-GB" sz="2000" dirty="0" smtClean="0">
                <a:solidFill>
                  <a:srgbClr val="FFFFFF"/>
                </a:solidFill>
                <a:effectLst>
                  <a:outerShdw blurRad="38100" dist="38100" dir="2700000" algn="tl">
                    <a:srgbClr val="000000"/>
                  </a:outerShdw>
                </a:effectLst>
                <a:cs typeface="+mn-cs"/>
              </a:rPr>
              <a:t>“</a:t>
            </a:r>
            <a:r>
              <a:rPr lang="en-GB" sz="2000" dirty="0" smtClean="0">
                <a:solidFill>
                  <a:srgbClr val="FFFFFF"/>
                </a:solidFill>
                <a:effectLst>
                  <a:outerShdw blurRad="38100" dist="38100" dir="2700000" algn="tl">
                    <a:srgbClr val="000000"/>
                  </a:outerShdw>
                </a:effectLst>
                <a:cs typeface="+mn-cs"/>
              </a:rPr>
              <a:t>Butterflies</a:t>
            </a:r>
            <a:r>
              <a:rPr lang="ja-JP" altLang="en-GB" sz="2000" dirty="0" smtClean="0">
                <a:solidFill>
                  <a:srgbClr val="FFFFFF"/>
                </a:solidFill>
                <a:effectLst>
                  <a:outerShdw blurRad="38100" dist="38100" dir="2700000" algn="tl">
                    <a:srgbClr val="000000"/>
                  </a:outerShdw>
                </a:effectLst>
                <a:cs typeface="+mn-cs"/>
              </a:rPr>
              <a:t>”</a:t>
            </a:r>
            <a:endParaRPr lang="en-GB" sz="2000" dirty="0" smtClean="0">
              <a:solidFill>
                <a:srgbClr val="FFFFFF"/>
              </a:solidFill>
              <a:effectLst>
                <a:outerShdw blurRad="38100" dist="38100" dir="2700000" algn="tl">
                  <a:srgbClr val="000000"/>
                </a:outerShdw>
              </a:effectLst>
              <a:cs typeface="+mn-cs"/>
            </a:endParaRP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Afraid</a:t>
            </a:r>
          </a:p>
          <a:p>
            <a:pPr eaLnBrk="1" hangingPunct="1">
              <a:spcBef>
                <a:spcPct val="50000"/>
              </a:spcBef>
              <a:buFontTx/>
              <a:buChar char="•"/>
              <a:defRPr/>
            </a:pPr>
            <a:endParaRPr lang="en-GB" dirty="0" smtClean="0">
              <a:effectLst>
                <a:outerShdw blurRad="38100" dist="38100" dir="2700000" algn="tl">
                  <a:srgbClr val="000000"/>
                </a:outerShdw>
              </a:effectLst>
              <a:cs typeface="+mn-cs"/>
            </a:endParaRPr>
          </a:p>
        </p:txBody>
      </p:sp>
      <p:sp>
        <p:nvSpPr>
          <p:cNvPr id="1104901" name="Text Box 5"/>
          <p:cNvSpPr txBox="1">
            <a:spLocks noChangeArrowheads="1"/>
          </p:cNvSpPr>
          <p:nvPr/>
        </p:nvSpPr>
        <p:spPr bwMode="auto">
          <a:xfrm>
            <a:off x="2933700" y="4149725"/>
            <a:ext cx="3530600"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CC0000"/>
                </a:solidFill>
                <a:effectLst>
                  <a:outerShdw blurRad="38100" dist="38100" dir="2700000" algn="tl">
                    <a:srgbClr val="000000"/>
                  </a:outerShdw>
                </a:effectLst>
                <a:cs typeface="+mn-cs"/>
              </a:rPr>
              <a:t>     Attention/Thinking</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Narrow-focused</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Danger threat</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Scan – search</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Internal vs. external</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    (attribution prediction)</a:t>
            </a:r>
          </a:p>
          <a:p>
            <a:pPr marL="0" indent="0" eaLnBrk="1" hangingPunct="1">
              <a:lnSpc>
                <a:spcPct val="60000"/>
              </a:lnSpc>
              <a:spcBef>
                <a:spcPct val="50000"/>
              </a:spcBef>
              <a:defRPr/>
            </a:pPr>
            <a:endParaRPr lang="en-GB" dirty="0" smtClean="0">
              <a:solidFill>
                <a:srgbClr val="FFFFFF"/>
              </a:solidFill>
              <a:effectLst>
                <a:outerShdw blurRad="38100" dist="38100" dir="2700000" algn="tl">
                  <a:srgbClr val="000000"/>
                </a:outerShdw>
              </a:effectLst>
              <a:cs typeface="+mn-cs"/>
            </a:endParaRPr>
          </a:p>
          <a:p>
            <a:pPr eaLnBrk="1" hangingPunct="1">
              <a:spcBef>
                <a:spcPct val="50000"/>
              </a:spcBef>
              <a:buFontTx/>
              <a:buChar char="•"/>
              <a:defRPr/>
            </a:pPr>
            <a:endParaRPr lang="en-GB" dirty="0" smtClean="0">
              <a:effectLst>
                <a:outerShdw blurRad="38100" dist="38100" dir="2700000" algn="tl">
                  <a:srgbClr val="000000"/>
                </a:outerShdw>
              </a:effectLst>
              <a:cs typeface="+mn-cs"/>
            </a:endParaRPr>
          </a:p>
          <a:p>
            <a:pPr eaLnBrk="1" hangingPunct="1">
              <a:spcBef>
                <a:spcPct val="50000"/>
              </a:spcBef>
              <a:buFontTx/>
              <a:buChar char="•"/>
              <a:defRPr/>
            </a:pPr>
            <a:endParaRPr lang="en-GB" dirty="0" smtClean="0">
              <a:solidFill>
                <a:srgbClr val="000066"/>
              </a:solidFill>
              <a:effectLst>
                <a:outerShdw blurRad="38100" dist="38100" dir="2700000" algn="tl">
                  <a:srgbClr val="000000"/>
                </a:outerShdw>
              </a:effectLst>
              <a:cs typeface="+mn-cs"/>
            </a:endParaRPr>
          </a:p>
        </p:txBody>
      </p:sp>
      <p:sp>
        <p:nvSpPr>
          <p:cNvPr id="1104902" name="Text Box 6"/>
          <p:cNvSpPr txBox="1">
            <a:spLocks noChangeArrowheads="1"/>
          </p:cNvSpPr>
          <p:nvPr/>
        </p:nvSpPr>
        <p:spPr bwMode="auto">
          <a:xfrm>
            <a:off x="6227763" y="4149725"/>
            <a:ext cx="252095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defRPr/>
            </a:pPr>
            <a:r>
              <a:rPr lang="en-GB" sz="2000" dirty="0" smtClean="0">
                <a:solidFill>
                  <a:srgbClr val="CC0000"/>
                </a:solidFill>
                <a:effectLst>
                  <a:outerShdw blurRad="38100" dist="38100" dir="2700000" algn="tl">
                    <a:srgbClr val="000000"/>
                  </a:outerShdw>
                </a:effectLst>
                <a:ea typeface="+mn-ea"/>
                <a:cs typeface="+mn-cs"/>
              </a:rPr>
              <a:t>    </a:t>
            </a:r>
            <a:r>
              <a:rPr lang="en-GB" sz="2000" b="1" dirty="0" smtClean="0">
                <a:solidFill>
                  <a:srgbClr val="CC0000"/>
                </a:solidFill>
                <a:effectLst>
                  <a:outerShdw blurRad="38100" dist="38100" dir="2700000" algn="tl">
                    <a:srgbClr val="000000"/>
                  </a:outerShdw>
                </a:effectLst>
                <a:ea typeface="+mn-ea"/>
                <a:cs typeface="+mn-cs"/>
              </a:rPr>
              <a:t> Behaviour</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Passive avoidance</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Active avoidance</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Submissive display</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Dissociate</a:t>
            </a:r>
          </a:p>
          <a:p>
            <a:pPr>
              <a:spcBef>
                <a:spcPct val="50000"/>
              </a:spcBef>
              <a:buFontTx/>
              <a:buChar char="•"/>
              <a:defRPr/>
            </a:pPr>
            <a:endParaRPr lang="en-GB" sz="1800" dirty="0" smtClean="0">
              <a:solidFill>
                <a:schemeClr val="bg1"/>
              </a:solidFill>
              <a:effectLst>
                <a:outerShdw blurRad="38100" dist="38100" dir="2700000" algn="tl">
                  <a:srgbClr val="000000"/>
                </a:outerShdw>
              </a:effectLst>
              <a:ea typeface="+mn-ea"/>
              <a:cs typeface="+mn-cs"/>
            </a:endParaRPr>
          </a:p>
          <a:p>
            <a:pPr>
              <a:spcBef>
                <a:spcPct val="50000"/>
              </a:spcBef>
              <a:buFontTx/>
              <a:buChar char="•"/>
              <a:defRPr/>
            </a:pPr>
            <a:endParaRPr lang="en-GB" sz="1800" dirty="0" smtClean="0">
              <a:solidFill>
                <a:srgbClr val="000066"/>
              </a:solidFill>
              <a:effectLst>
                <a:outerShdw blurRad="38100" dist="38100" dir="2700000" algn="tl">
                  <a:srgbClr val="000000"/>
                </a:outerShdw>
              </a:effectLst>
              <a:ea typeface="+mn-ea"/>
              <a:cs typeface="+mn-cs"/>
            </a:endParaRPr>
          </a:p>
        </p:txBody>
      </p:sp>
      <p:sp>
        <p:nvSpPr>
          <p:cNvPr id="1104903" name="Line 7"/>
          <p:cNvSpPr>
            <a:spLocks noChangeShapeType="1"/>
          </p:cNvSpPr>
          <p:nvPr/>
        </p:nvSpPr>
        <p:spPr bwMode="auto">
          <a:xfrm>
            <a:off x="4703763" y="3124200"/>
            <a:ext cx="0" cy="3810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104904" name="Line 8"/>
          <p:cNvSpPr>
            <a:spLocks noChangeShapeType="1"/>
          </p:cNvSpPr>
          <p:nvPr/>
        </p:nvSpPr>
        <p:spPr bwMode="auto">
          <a:xfrm flipH="1">
            <a:off x="1619250" y="3632200"/>
            <a:ext cx="2508250" cy="5175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104905" name="Line 9"/>
          <p:cNvSpPr>
            <a:spLocks noChangeShapeType="1"/>
          </p:cNvSpPr>
          <p:nvPr/>
        </p:nvSpPr>
        <p:spPr bwMode="auto">
          <a:xfrm>
            <a:off x="4716463" y="3822700"/>
            <a:ext cx="0" cy="4286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104906" name="Line 10"/>
          <p:cNvSpPr>
            <a:spLocks noChangeShapeType="1"/>
          </p:cNvSpPr>
          <p:nvPr/>
        </p:nvSpPr>
        <p:spPr bwMode="auto">
          <a:xfrm>
            <a:off x="5232400" y="3670300"/>
            <a:ext cx="2147888" cy="4794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48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49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48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049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49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49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49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049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4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898" grpId="0" animBg="1"/>
      <p:bldP spid="1104899" grpId="0"/>
      <p:bldP spid="1104900" grpId="0"/>
      <p:bldP spid="1104901" grpId="0"/>
      <p:bldP spid="110490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6946" name="Oval 2"/>
          <p:cNvSpPr>
            <a:spLocks noChangeArrowheads="1"/>
          </p:cNvSpPr>
          <p:nvPr/>
        </p:nvSpPr>
        <p:spPr bwMode="auto">
          <a:xfrm>
            <a:off x="3132138" y="717550"/>
            <a:ext cx="3095625" cy="2190750"/>
          </a:xfrm>
          <a:prstGeom prst="ellipse">
            <a:avLst/>
          </a:prstGeom>
          <a:solidFill>
            <a:srgbClr val="FFFFFF"/>
          </a:solidFill>
          <a:ln w="9525">
            <a:solidFill>
              <a:schemeClr val="tx1"/>
            </a:solidFill>
            <a:round/>
            <a:headEnd/>
            <a:tailEnd/>
          </a:ln>
          <a:effectLst/>
          <a:extLst/>
        </p:spPr>
        <p:txBody>
          <a:bodyPr wrap="none" anchor="ctr"/>
          <a:lstStyle/>
          <a:p>
            <a:pPr marL="342900" indent="-342900">
              <a:defRPr/>
            </a:pPr>
            <a:r>
              <a:rPr lang="en-GB" dirty="0">
                <a:solidFill>
                  <a:srgbClr val="990000"/>
                </a:solidFill>
                <a:effectLst>
                  <a:outerShdw blurRad="38100" dist="38100" dir="2700000" algn="tl">
                    <a:srgbClr val="C0C0C0"/>
                  </a:outerShdw>
                </a:effectLst>
                <a:latin typeface="Times New Roman" pitchFamily="18" charset="0"/>
                <a:ea typeface="+mn-ea"/>
                <a:cs typeface="+mn-cs"/>
              </a:rPr>
              <a:t>Threat-focused </a:t>
            </a:r>
          </a:p>
          <a:p>
            <a:pPr marL="342900" indent="-342900">
              <a:defRPr/>
            </a:pPr>
            <a:r>
              <a:rPr lang="en-GB" dirty="0">
                <a:solidFill>
                  <a:srgbClr val="000066"/>
                </a:solidFill>
                <a:effectLst>
                  <a:outerShdw blurRad="38100" dist="38100" dir="2700000" algn="tl">
                    <a:srgbClr val="C0C0C0"/>
                  </a:outerShdw>
                </a:effectLst>
                <a:latin typeface="Times New Roman" pitchFamily="18" charset="0"/>
                <a:ea typeface="+mn-ea"/>
                <a:cs typeface="+mn-cs"/>
              </a:rPr>
              <a:t>Protection and</a:t>
            </a:r>
          </a:p>
          <a:p>
            <a:pPr marL="342900" indent="-342900">
              <a:defRPr/>
            </a:pPr>
            <a:r>
              <a:rPr lang="en-GB" dirty="0">
                <a:solidFill>
                  <a:srgbClr val="000066"/>
                </a:solidFill>
                <a:effectLst>
                  <a:outerShdw blurRad="38100" dist="38100" dir="2700000" algn="tl">
                    <a:srgbClr val="C0C0C0"/>
                  </a:outerShdw>
                </a:effectLst>
                <a:latin typeface="Times New Roman" pitchFamily="18" charset="0"/>
                <a:ea typeface="+mn-ea"/>
                <a:cs typeface="+mn-cs"/>
              </a:rPr>
              <a:t>Safety-seeking</a:t>
            </a:r>
            <a:endParaRPr lang="en-GB" dirty="0">
              <a:solidFill>
                <a:srgbClr val="990000"/>
              </a:solidFill>
              <a:effectLst>
                <a:outerShdw blurRad="38100" dist="38100" dir="2700000" algn="tl">
                  <a:srgbClr val="C0C0C0"/>
                </a:outerShdw>
              </a:effectLst>
              <a:latin typeface="Times New Roman" pitchFamily="18" charset="0"/>
              <a:ea typeface="+mn-ea"/>
              <a:cs typeface="+mn-cs"/>
            </a:endParaRPr>
          </a:p>
          <a:p>
            <a:pPr marL="342900" indent="-342900">
              <a:defRPr/>
            </a:pPr>
            <a:r>
              <a:rPr lang="en-GB" dirty="0">
                <a:solidFill>
                  <a:srgbClr val="000066"/>
                </a:solidFill>
                <a:effectLst>
                  <a:outerShdw blurRad="38100" dist="38100" dir="2700000" algn="tl">
                    <a:srgbClr val="000000">
                      <a:alpha val="43137"/>
                    </a:srgbClr>
                  </a:outerShdw>
                </a:effectLst>
                <a:latin typeface="Times New Roman" pitchFamily="18" charset="0"/>
                <a:ea typeface="+mn-ea"/>
                <a:cs typeface="+mn-cs"/>
              </a:rPr>
              <a:t>Activating/inhibiting</a:t>
            </a:r>
          </a:p>
        </p:txBody>
      </p:sp>
      <p:sp>
        <p:nvSpPr>
          <p:cNvPr id="1106947" name="Text Box 3"/>
          <p:cNvSpPr txBox="1">
            <a:spLocks noChangeArrowheads="1"/>
          </p:cNvSpPr>
          <p:nvPr/>
        </p:nvSpPr>
        <p:spPr bwMode="auto">
          <a:xfrm>
            <a:off x="3779838" y="3327400"/>
            <a:ext cx="1800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Anger</a:t>
            </a:r>
          </a:p>
        </p:txBody>
      </p:sp>
      <p:sp>
        <p:nvSpPr>
          <p:cNvPr id="1106948" name="Text Box 4"/>
          <p:cNvSpPr txBox="1">
            <a:spLocks noChangeArrowheads="1"/>
          </p:cNvSpPr>
          <p:nvPr/>
        </p:nvSpPr>
        <p:spPr bwMode="auto">
          <a:xfrm>
            <a:off x="684213" y="4264025"/>
            <a:ext cx="244792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defRPr/>
            </a:pPr>
            <a:r>
              <a:rPr lang="en-GB" sz="2000" dirty="0" smtClean="0">
                <a:solidFill>
                  <a:srgbClr val="CC0000"/>
                </a:solidFill>
                <a:effectLst>
                  <a:outerShdw blurRad="38100" dist="38100" dir="2700000" algn="tl">
                    <a:srgbClr val="000000"/>
                  </a:outerShdw>
                </a:effectLst>
                <a:ea typeface="+mn-ea"/>
                <a:cs typeface="+mn-cs"/>
              </a:rPr>
              <a:t>     </a:t>
            </a:r>
            <a:r>
              <a:rPr lang="en-GB" sz="2000" b="1" dirty="0" smtClean="0">
                <a:solidFill>
                  <a:srgbClr val="CC0000"/>
                </a:solidFill>
                <a:effectLst>
                  <a:outerShdw blurRad="38100" dist="38100" dir="2700000" algn="tl">
                    <a:srgbClr val="000000"/>
                  </a:outerShdw>
                </a:effectLst>
                <a:ea typeface="+mn-ea"/>
                <a:cs typeface="+mn-cs"/>
              </a:rPr>
              <a:t>Body/feelings</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Tense</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Heart increase</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Pressure to act</a:t>
            </a:r>
          </a:p>
          <a:p>
            <a:pPr marL="0" indent="0">
              <a:lnSpc>
                <a:spcPct val="60000"/>
              </a:lnSpc>
              <a:spcBef>
                <a:spcPct val="50000"/>
              </a:spcBef>
              <a:defRPr/>
            </a:pPr>
            <a:r>
              <a:rPr lang="en-GB" sz="2000" b="1" dirty="0" smtClean="0">
                <a:solidFill>
                  <a:srgbClr val="FFFFFF"/>
                </a:solidFill>
                <a:effectLst>
                  <a:outerShdw blurRad="38100" dist="38100" dir="2700000" algn="tl">
                    <a:srgbClr val="000000"/>
                  </a:outerShdw>
                </a:effectLst>
                <a:ea typeface="+mn-ea"/>
                <a:cs typeface="+mn-cs"/>
              </a:rPr>
              <a:t>Anger</a:t>
            </a:r>
          </a:p>
          <a:p>
            <a:pPr>
              <a:spcBef>
                <a:spcPct val="50000"/>
              </a:spcBef>
              <a:buFontTx/>
              <a:buChar char="•"/>
              <a:defRPr/>
            </a:pPr>
            <a:endParaRPr lang="en-GB" sz="1800" dirty="0" smtClean="0">
              <a:solidFill>
                <a:schemeClr val="bg1"/>
              </a:solidFill>
              <a:effectLst>
                <a:outerShdw blurRad="38100" dist="38100" dir="2700000" algn="tl">
                  <a:srgbClr val="000000"/>
                </a:outerShdw>
              </a:effectLst>
              <a:ea typeface="+mn-ea"/>
              <a:cs typeface="+mn-cs"/>
            </a:endParaRPr>
          </a:p>
        </p:txBody>
      </p:sp>
      <p:sp>
        <p:nvSpPr>
          <p:cNvPr id="1106949" name="Text Box 5"/>
          <p:cNvSpPr txBox="1">
            <a:spLocks noChangeArrowheads="1"/>
          </p:cNvSpPr>
          <p:nvPr/>
        </p:nvSpPr>
        <p:spPr bwMode="auto">
          <a:xfrm>
            <a:off x="3009900" y="4264025"/>
            <a:ext cx="3429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CC0000"/>
                </a:solidFill>
                <a:effectLst>
                  <a:outerShdw blurRad="38100" dist="38100" dir="2700000" algn="tl">
                    <a:srgbClr val="000000"/>
                  </a:outerShdw>
                </a:effectLst>
                <a:cs typeface="+mn-cs"/>
              </a:rPr>
              <a:t>     Attention/Thinking</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Narrow-focused</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Transgression/block</a:t>
            </a:r>
          </a:p>
          <a:p>
            <a:pPr marL="0" indent="0" eaLnBrk="1" hangingPunct="1">
              <a:defRPr/>
            </a:pPr>
            <a:r>
              <a:rPr lang="en-GB" sz="2000" dirty="0" smtClean="0">
                <a:solidFill>
                  <a:srgbClr val="FFFFFF"/>
                </a:solidFill>
                <a:effectLst>
                  <a:outerShdw blurRad="38100" dist="38100" dir="2700000" algn="tl">
                    <a:srgbClr val="000000"/>
                  </a:outerShdw>
                </a:effectLst>
                <a:cs typeface="+mn-cs"/>
              </a:rPr>
              <a:t>Scan – search</a:t>
            </a:r>
          </a:p>
          <a:p>
            <a:pPr marL="0" indent="0" eaLnBrk="1" hangingPunct="1">
              <a:defRPr/>
            </a:pPr>
            <a:r>
              <a:rPr lang="en-GB" sz="2000" dirty="0" smtClean="0">
                <a:solidFill>
                  <a:srgbClr val="FFFFFF"/>
                </a:solidFill>
                <a:effectLst>
                  <a:outerShdw blurRad="38100" dist="38100" dir="2700000" algn="tl">
                    <a:srgbClr val="000000"/>
                  </a:outerShdw>
                </a:effectLst>
                <a:cs typeface="+mn-cs"/>
              </a:rPr>
              <a:t>Internal vs. external</a:t>
            </a:r>
          </a:p>
          <a:p>
            <a:pPr marL="0" indent="0" eaLnBrk="1" hangingPunct="1">
              <a:defRPr/>
            </a:pPr>
            <a:r>
              <a:rPr lang="en-GB" sz="2000" dirty="0" smtClean="0">
                <a:solidFill>
                  <a:srgbClr val="FFFFFF"/>
                </a:solidFill>
                <a:effectLst>
                  <a:outerShdw blurRad="38100" dist="38100" dir="2700000" algn="tl">
                    <a:srgbClr val="000000"/>
                  </a:outerShdw>
                </a:effectLst>
                <a:cs typeface="+mn-cs"/>
              </a:rPr>
              <a:t>    (attribution prediction)</a:t>
            </a:r>
          </a:p>
          <a:p>
            <a:pPr eaLnBrk="1" hangingPunct="1">
              <a:spcBef>
                <a:spcPct val="50000"/>
              </a:spcBef>
              <a:buFontTx/>
              <a:buChar char="•"/>
              <a:defRPr/>
            </a:pPr>
            <a:endParaRPr lang="en-GB" dirty="0" smtClean="0">
              <a:solidFill>
                <a:srgbClr val="000066"/>
              </a:solidFill>
              <a:effectLst>
                <a:outerShdw blurRad="38100" dist="38100" dir="2700000" algn="tl">
                  <a:srgbClr val="000000"/>
                </a:outerShdw>
              </a:effectLst>
              <a:cs typeface="+mn-cs"/>
            </a:endParaRPr>
          </a:p>
        </p:txBody>
      </p:sp>
      <p:sp>
        <p:nvSpPr>
          <p:cNvPr id="1106950" name="Text Box 6"/>
          <p:cNvSpPr txBox="1">
            <a:spLocks noChangeArrowheads="1"/>
          </p:cNvSpPr>
          <p:nvPr/>
        </p:nvSpPr>
        <p:spPr bwMode="auto">
          <a:xfrm>
            <a:off x="6227763" y="4264025"/>
            <a:ext cx="252095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CC0000"/>
                </a:solidFill>
                <a:effectLst>
                  <a:outerShdw blurRad="38100" dist="38100" dir="2700000" algn="tl">
                    <a:srgbClr val="000000"/>
                  </a:outerShdw>
                </a:effectLst>
                <a:cs typeface="+mn-cs"/>
              </a:rPr>
              <a:t>     Behaviour</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Increase outputs</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Aggressive display</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Approach</a:t>
            </a:r>
          </a:p>
          <a:p>
            <a:pPr marL="0" indent="0" eaLnBrk="1" hangingPunct="1">
              <a:lnSpc>
                <a:spcPct val="60000"/>
              </a:lnSpc>
              <a:spcBef>
                <a:spcPct val="50000"/>
              </a:spcBef>
              <a:defRPr/>
            </a:pPr>
            <a:r>
              <a:rPr lang="en-GB" sz="2000" dirty="0" smtClean="0">
                <a:solidFill>
                  <a:srgbClr val="FFFFFF"/>
                </a:solidFill>
                <a:effectLst>
                  <a:outerShdw blurRad="38100" dist="38100" dir="2700000" algn="tl">
                    <a:srgbClr val="000000"/>
                  </a:outerShdw>
                </a:effectLst>
                <a:cs typeface="+mn-cs"/>
              </a:rPr>
              <a:t>Dissociate</a:t>
            </a:r>
          </a:p>
        </p:txBody>
      </p:sp>
      <p:sp>
        <p:nvSpPr>
          <p:cNvPr id="1106951" name="Line 7"/>
          <p:cNvSpPr>
            <a:spLocks noChangeShapeType="1"/>
          </p:cNvSpPr>
          <p:nvPr/>
        </p:nvSpPr>
        <p:spPr bwMode="auto">
          <a:xfrm>
            <a:off x="4716463" y="2987675"/>
            <a:ext cx="0" cy="3778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106952" name="Line 8"/>
          <p:cNvSpPr>
            <a:spLocks noChangeShapeType="1"/>
          </p:cNvSpPr>
          <p:nvPr/>
        </p:nvSpPr>
        <p:spPr bwMode="auto">
          <a:xfrm flipH="1">
            <a:off x="2006600" y="3594100"/>
            <a:ext cx="2209800" cy="6604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106953" name="Line 9"/>
          <p:cNvSpPr>
            <a:spLocks noChangeShapeType="1"/>
          </p:cNvSpPr>
          <p:nvPr/>
        </p:nvSpPr>
        <p:spPr bwMode="auto">
          <a:xfrm>
            <a:off x="4716463" y="3759200"/>
            <a:ext cx="0" cy="504825"/>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106954" name="Line 10"/>
          <p:cNvSpPr>
            <a:spLocks noChangeShapeType="1"/>
          </p:cNvSpPr>
          <p:nvPr/>
        </p:nvSpPr>
        <p:spPr bwMode="auto">
          <a:xfrm>
            <a:off x="5168900" y="3556000"/>
            <a:ext cx="2540000" cy="736600"/>
          </a:xfrm>
          <a:prstGeom prst="line">
            <a:avLst/>
          </a:prstGeom>
          <a:noFill/>
          <a:ln w="381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9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69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694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069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69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69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694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069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6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6" grpId="0" animBg="1"/>
      <p:bldP spid="1106947" grpId="0"/>
      <p:bldP spid="1106948" grpId="0"/>
      <p:bldP spid="1106949" grpId="0"/>
      <p:bldP spid="11069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a:xfrm>
            <a:off x="381000" y="609600"/>
            <a:ext cx="8407400" cy="723900"/>
          </a:xfrm>
        </p:spPr>
        <p:txBody>
          <a:bodyPr/>
          <a:lstStyle/>
          <a:p>
            <a:pPr eaLnBrk="1" hangingPunct="1">
              <a:defRPr/>
            </a:pPr>
            <a:r>
              <a:rPr lang="en-GB" sz="3600" b="1" dirty="0" smtClean="0">
                <a:effectLst>
                  <a:outerShdw blurRad="38100" dist="38100" dir="2700000" algn="tl">
                    <a:srgbClr val="000000"/>
                  </a:outerShdw>
                </a:effectLst>
                <a:latin typeface="Times New Roman" charset="0"/>
                <a:cs typeface="+mj-cs"/>
              </a:rPr>
              <a:t>Menu of Protective/Defensive Emotions</a:t>
            </a:r>
            <a:endParaRPr lang="en-GB" sz="3600" b="1" dirty="0">
              <a:effectLst>
                <a:outerShdw blurRad="38100" dist="38100" dir="2700000" algn="tl">
                  <a:srgbClr val="000000"/>
                </a:outerShdw>
              </a:effectLst>
              <a:latin typeface="Times New Roman" charset="0"/>
              <a:cs typeface="+mj-cs"/>
            </a:endParaRPr>
          </a:p>
        </p:txBody>
      </p:sp>
      <p:sp>
        <p:nvSpPr>
          <p:cNvPr id="1829891" name="Rectangle 3"/>
          <p:cNvSpPr>
            <a:spLocks noGrp="1" noChangeArrowheads="1"/>
          </p:cNvSpPr>
          <p:nvPr>
            <p:ph type="body" idx="1"/>
          </p:nvPr>
        </p:nvSpPr>
        <p:spPr>
          <a:xfrm>
            <a:off x="990600" y="1384300"/>
            <a:ext cx="7404100" cy="4902200"/>
          </a:xfrm>
        </p:spPr>
        <p:txBody>
          <a:bodyPr/>
          <a:lstStyle/>
          <a:p>
            <a:pPr eaLnBrk="1" hangingPunct="1">
              <a:defRPr/>
            </a:pPr>
            <a:r>
              <a:rPr lang="en-GB" sz="2400" b="1" dirty="0" smtClean="0">
                <a:solidFill>
                  <a:srgbClr val="FFFFFF"/>
                </a:solidFill>
                <a:latin typeface="Times New Roman" charset="0"/>
              </a:rPr>
              <a:t>Anger – increase effort and signal threat</a:t>
            </a:r>
            <a:endParaRPr lang="en-GB" sz="2400" b="1" dirty="0">
              <a:solidFill>
                <a:srgbClr val="FFFFFF"/>
              </a:solidFill>
              <a:latin typeface="Times New Roman" charset="0"/>
            </a:endParaRPr>
          </a:p>
          <a:p>
            <a:pPr eaLnBrk="1" hangingPunct="1">
              <a:defRPr/>
            </a:pPr>
            <a:endParaRPr lang="en-GB" sz="1600" b="1" dirty="0" smtClean="0">
              <a:solidFill>
                <a:srgbClr val="FFFFFF"/>
              </a:solidFill>
              <a:latin typeface="Times New Roman" charset="0"/>
            </a:endParaRPr>
          </a:p>
          <a:p>
            <a:pPr eaLnBrk="1" hangingPunct="1">
              <a:defRPr/>
            </a:pPr>
            <a:r>
              <a:rPr lang="en-US" sz="2400" b="1" dirty="0" smtClean="0">
                <a:solidFill>
                  <a:srgbClr val="FFFFFF"/>
                </a:solidFill>
                <a:latin typeface="Times New Roman" charset="0"/>
              </a:rPr>
              <a:t>Anxiety – alert to danger and select</a:t>
            </a:r>
            <a:endParaRPr lang="en-GB" sz="2400" b="1" dirty="0">
              <a:solidFill>
                <a:srgbClr val="FFFFFF"/>
              </a:solidFill>
              <a:latin typeface="Times New Roman" charset="0"/>
            </a:endParaRPr>
          </a:p>
          <a:p>
            <a:pPr eaLnBrk="1" hangingPunct="1">
              <a:defRPr/>
            </a:pPr>
            <a:endParaRPr lang="en-GB" sz="1600" b="1" dirty="0" smtClean="0">
              <a:solidFill>
                <a:srgbClr val="FFFFFF"/>
              </a:solidFill>
              <a:latin typeface="Times New Roman" charset="0"/>
            </a:endParaRPr>
          </a:p>
          <a:p>
            <a:pPr eaLnBrk="1" hangingPunct="1">
              <a:defRPr/>
            </a:pPr>
            <a:r>
              <a:rPr lang="en-GB" sz="2400" b="1" dirty="0" smtClean="0">
                <a:solidFill>
                  <a:srgbClr val="FFFFFF"/>
                </a:solidFill>
                <a:latin typeface="Times New Roman" charset="0"/>
              </a:rPr>
              <a:t>Disgust – expel/keep away from noxious or undesirable</a:t>
            </a:r>
            <a:endParaRPr lang="en-GB" sz="2400" b="1" dirty="0">
              <a:solidFill>
                <a:srgbClr val="FFFFFF"/>
              </a:solidFill>
              <a:latin typeface="Times New Roman" charset="0"/>
            </a:endParaRPr>
          </a:p>
          <a:p>
            <a:pPr eaLnBrk="1" hangingPunct="1">
              <a:defRPr/>
            </a:pPr>
            <a:endParaRPr lang="en-GB" sz="1600" b="1" dirty="0" smtClean="0">
              <a:solidFill>
                <a:srgbClr val="FFFFFF"/>
              </a:solidFill>
              <a:latin typeface="Times New Roman" charset="0"/>
            </a:endParaRPr>
          </a:p>
          <a:p>
            <a:pPr eaLnBrk="1" hangingPunct="1">
              <a:defRPr/>
            </a:pPr>
            <a:r>
              <a:rPr lang="en-GB" sz="2400" b="1" dirty="0" smtClean="0">
                <a:solidFill>
                  <a:srgbClr val="FFFFFF"/>
                </a:solidFill>
                <a:latin typeface="Times New Roman" charset="0"/>
              </a:rPr>
              <a:t>Sadness – acknowledge loss, signal distress</a:t>
            </a:r>
            <a:endParaRPr lang="en-GB" sz="2400" b="1" dirty="0">
              <a:solidFill>
                <a:srgbClr val="FFFFFF"/>
              </a:solidFill>
              <a:latin typeface="Times New Roman" charset="0"/>
            </a:endParaRPr>
          </a:p>
          <a:p>
            <a:pPr eaLnBrk="1" hangingPunct="1">
              <a:defRPr/>
            </a:pPr>
            <a:endParaRPr lang="en-GB" sz="1600" b="1" dirty="0" smtClean="0">
              <a:solidFill>
                <a:srgbClr val="FFFFFF"/>
              </a:solidFill>
              <a:latin typeface="Times New Roman" charset="0"/>
            </a:endParaRPr>
          </a:p>
          <a:p>
            <a:pPr eaLnBrk="1" hangingPunct="1">
              <a:defRPr/>
            </a:pPr>
            <a:r>
              <a:rPr lang="en-GB" sz="2400" b="1" dirty="0" smtClean="0">
                <a:solidFill>
                  <a:srgbClr val="FFFFFF"/>
                </a:solidFill>
                <a:latin typeface="Times New Roman" charset="0"/>
              </a:rPr>
              <a:t>Jealousy – threaten and defend</a:t>
            </a:r>
            <a:endParaRPr lang="en-GB" sz="2400" b="1" dirty="0">
              <a:solidFill>
                <a:srgbClr val="FFFFFF"/>
              </a:solidFill>
              <a:latin typeface="Times New Roman" charset="0"/>
            </a:endParaRPr>
          </a:p>
          <a:p>
            <a:pPr eaLnBrk="1" hangingPunct="1">
              <a:defRPr/>
            </a:pPr>
            <a:endParaRPr lang="en-GB" sz="1600" b="1" dirty="0" smtClean="0">
              <a:solidFill>
                <a:srgbClr val="FFFFFF"/>
              </a:solidFill>
              <a:latin typeface="Times New Roman" charset="0"/>
            </a:endParaRPr>
          </a:p>
          <a:p>
            <a:pPr eaLnBrk="1" hangingPunct="1">
              <a:defRPr/>
            </a:pPr>
            <a:r>
              <a:rPr lang="en-GB" sz="2400" b="1" dirty="0" smtClean="0">
                <a:solidFill>
                  <a:srgbClr val="FFFFFF"/>
                </a:solidFill>
                <a:latin typeface="Times New Roman" charset="0"/>
              </a:rPr>
              <a:t>Envy – undermine/spoil benefits of the other</a:t>
            </a:r>
            <a:endParaRPr lang="en-GB" sz="2400" b="1" dirty="0">
              <a:solidFill>
                <a:srgbClr val="FFFFFF"/>
              </a:solidFill>
              <a:latin typeface="Times New Roman" charset="0"/>
            </a:endParaRP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a:t>
            </a:r>
            <a:r>
              <a:rPr lang="en-GB" b="1" dirty="0" err="1" smtClean="0">
                <a:solidFill>
                  <a:srgbClr val="FFFFFF"/>
                </a:solidFill>
                <a:latin typeface="Times New Roman" charset="0"/>
              </a:rPr>
              <a:t>Tobyn</a:t>
            </a:r>
            <a:r>
              <a:rPr lang="en-GB" b="1" dirty="0" smtClean="0">
                <a:solidFill>
                  <a:srgbClr val="FFFFFF"/>
                </a:solidFill>
                <a:latin typeface="Times New Roman" charset="0"/>
              </a:rPr>
              <a:t> Bell)</a:t>
            </a:r>
            <a:endParaRPr lang="en-GB" b="1" dirty="0">
              <a:solidFill>
                <a:srgbClr val="FFFFFF"/>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29891">
                                            <p:txEl>
                                              <p:pRg st="0" end="0"/>
                                            </p:txEl>
                                          </p:spTgt>
                                        </p:tgtEl>
                                        <p:attrNameLst>
                                          <p:attrName>style.visibility</p:attrName>
                                        </p:attrNameLst>
                                      </p:cBhvr>
                                      <p:to>
                                        <p:strVal val="visible"/>
                                      </p:to>
                                    </p:set>
                                    <p:anim calcmode="lin" valueType="num">
                                      <p:cBhvr additive="base">
                                        <p:cTn id="7" dur="500" fill="hold"/>
                                        <p:tgtEl>
                                          <p:spTgt spid="182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9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29891">
                                            <p:txEl>
                                              <p:pRg st="2" end="2"/>
                                            </p:txEl>
                                          </p:spTgt>
                                        </p:tgtEl>
                                        <p:attrNameLst>
                                          <p:attrName>style.visibility</p:attrName>
                                        </p:attrNameLst>
                                      </p:cBhvr>
                                      <p:to>
                                        <p:strVal val="visible"/>
                                      </p:to>
                                    </p:set>
                                    <p:anim calcmode="lin" valueType="num">
                                      <p:cBhvr additive="base">
                                        <p:cTn id="13" dur="500" fill="hold"/>
                                        <p:tgtEl>
                                          <p:spTgt spid="18298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9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29891">
                                            <p:txEl>
                                              <p:pRg st="4" end="4"/>
                                            </p:txEl>
                                          </p:spTgt>
                                        </p:tgtEl>
                                        <p:attrNameLst>
                                          <p:attrName>style.visibility</p:attrName>
                                        </p:attrNameLst>
                                      </p:cBhvr>
                                      <p:to>
                                        <p:strVal val="visible"/>
                                      </p:to>
                                    </p:set>
                                    <p:anim calcmode="lin" valueType="num">
                                      <p:cBhvr additive="base">
                                        <p:cTn id="19" dur="500" fill="hold"/>
                                        <p:tgtEl>
                                          <p:spTgt spid="18298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9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29891">
                                            <p:txEl>
                                              <p:pRg st="6" end="6"/>
                                            </p:txEl>
                                          </p:spTgt>
                                        </p:tgtEl>
                                        <p:attrNameLst>
                                          <p:attrName>style.visibility</p:attrName>
                                        </p:attrNameLst>
                                      </p:cBhvr>
                                      <p:to>
                                        <p:strVal val="visible"/>
                                      </p:to>
                                    </p:set>
                                    <p:anim calcmode="lin" valueType="num">
                                      <p:cBhvr additive="base">
                                        <p:cTn id="25" dur="500" fill="hold"/>
                                        <p:tgtEl>
                                          <p:spTgt spid="18298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29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29891">
                                            <p:txEl>
                                              <p:pRg st="8" end="8"/>
                                            </p:txEl>
                                          </p:spTgt>
                                        </p:tgtEl>
                                        <p:attrNameLst>
                                          <p:attrName>style.visibility</p:attrName>
                                        </p:attrNameLst>
                                      </p:cBhvr>
                                      <p:to>
                                        <p:strVal val="visible"/>
                                      </p:to>
                                    </p:set>
                                    <p:anim calcmode="lin" valueType="num">
                                      <p:cBhvr additive="base">
                                        <p:cTn id="31" dur="500" fill="hold"/>
                                        <p:tgtEl>
                                          <p:spTgt spid="182989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29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29891">
                                            <p:txEl>
                                              <p:pRg st="10" end="10"/>
                                            </p:txEl>
                                          </p:spTgt>
                                        </p:tgtEl>
                                        <p:attrNameLst>
                                          <p:attrName>style.visibility</p:attrName>
                                        </p:attrNameLst>
                                      </p:cBhvr>
                                      <p:to>
                                        <p:strVal val="visible"/>
                                      </p:to>
                                    </p:set>
                                    <p:anim calcmode="lin" valueType="num">
                                      <p:cBhvr additive="base">
                                        <p:cTn id="37" dur="500" fill="hold"/>
                                        <p:tgtEl>
                                          <p:spTgt spid="182989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29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29891">
                                            <p:txEl>
                                              <p:pRg st="12" end="12"/>
                                            </p:txEl>
                                          </p:spTgt>
                                        </p:tgtEl>
                                        <p:attrNameLst>
                                          <p:attrName>style.visibility</p:attrName>
                                        </p:attrNameLst>
                                      </p:cBhvr>
                                      <p:to>
                                        <p:strVal val="visible"/>
                                      </p:to>
                                    </p:set>
                                    <p:anim calcmode="lin" valueType="num">
                                      <p:cBhvr additive="base">
                                        <p:cTn id="43" dur="500" fill="hold"/>
                                        <p:tgtEl>
                                          <p:spTgt spid="1829891">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29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8229600" cy="1106487"/>
          </a:xfrm>
        </p:spPr>
        <p:txBody>
          <a:bodyPr>
            <a:noAutofit/>
          </a:bodyPr>
          <a:lstStyle/>
          <a:p>
            <a:pPr>
              <a:defRPr/>
            </a:pPr>
            <a:r>
              <a:rPr lang="en-GB" sz="3200" dirty="0" smtClean="0"/>
              <a:t>Automatic threat/protection strategies found in nature</a:t>
            </a:r>
            <a:endParaRPr lang="en-GB" sz="3200" dirty="0"/>
          </a:p>
        </p:txBody>
      </p:sp>
      <p:sp>
        <p:nvSpPr>
          <p:cNvPr id="48131" name="Content Placeholder 2"/>
          <p:cNvSpPr>
            <a:spLocks noGrp="1"/>
          </p:cNvSpPr>
          <p:nvPr>
            <p:ph idx="1"/>
          </p:nvPr>
        </p:nvSpPr>
        <p:spPr>
          <a:xfrm>
            <a:off x="468313" y="1484313"/>
            <a:ext cx="8229600" cy="5256212"/>
          </a:xfrm>
        </p:spPr>
        <p:txBody>
          <a:bodyPr/>
          <a:lstStyle/>
          <a:p>
            <a:pPr marL="0" indent="0">
              <a:buFont typeface="Arial" pitchFamily="34" charset="0"/>
              <a:buNone/>
              <a:defRPr/>
            </a:pPr>
            <a:r>
              <a:rPr lang="en-GB"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Subdue others	Frighten others as deterrent</a:t>
            </a:r>
          </a:p>
          <a:p>
            <a:pPr marL="0" indent="0" algn="ctr">
              <a:buFont typeface="Arial" pitchFamily="34" charset="0"/>
              <a:buNone/>
              <a:defRPr/>
            </a:pPr>
            <a:endParaRPr lang="en-GB" alt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Arial" pitchFamily="34" charset="0"/>
              <a:buNone/>
              <a:defRPr/>
            </a:pPr>
            <a:r>
              <a:rPr lang="en-GB"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Control others	Isolate			Escape</a:t>
            </a:r>
          </a:p>
          <a:p>
            <a:pPr marL="0" indent="0">
              <a:buFont typeface="Arial" pitchFamily="34" charset="0"/>
              <a:buNone/>
              <a:defRPr/>
            </a:pPr>
            <a:endParaRPr lang="en-GB" alt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Arial" pitchFamily="34" charset="0"/>
              <a:buNone/>
              <a:defRPr/>
            </a:pPr>
            <a:r>
              <a:rPr lang="en-GB"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Turn away            Hide            		‘Play dead’</a:t>
            </a:r>
          </a:p>
          <a:p>
            <a:pPr marL="0" indent="0">
              <a:buFont typeface="Arial" pitchFamily="34" charset="0"/>
              <a:buNone/>
              <a:defRPr/>
            </a:pPr>
            <a:endParaRPr lang="en-GB" alt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Arial" pitchFamily="34" charset="0"/>
              <a:buNone/>
              <a:defRPr/>
            </a:pPr>
            <a:r>
              <a:rPr lang="en-GB"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Cling on to       	Seek protective others   	Avoid</a:t>
            </a:r>
          </a:p>
          <a:p>
            <a:pPr marL="0" indent="0">
              <a:buFont typeface="Arial" pitchFamily="34" charset="0"/>
              <a:buNone/>
              <a:defRPr/>
            </a:pPr>
            <a:endParaRPr lang="en-GB" alt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Arial" pitchFamily="34" charset="0"/>
              <a:buNone/>
              <a:defRPr/>
            </a:pPr>
            <a:r>
              <a:rPr lang="en-GB"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Camouflage      	Fit in with the group    	Comply</a:t>
            </a:r>
          </a:p>
          <a:p>
            <a:pPr marL="0" indent="0">
              <a:buFont typeface="Arial" pitchFamily="34" charset="0"/>
              <a:buNone/>
              <a:defRPr/>
            </a:pPr>
            <a:endParaRPr lang="en-GB" alt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Arial" pitchFamily="34" charset="0"/>
              <a:buNone/>
              <a:defRPr/>
            </a:pPr>
            <a:r>
              <a:rPr lang="en-GB"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Submission           Hyper-vigilance             	 Predict threat early</a:t>
            </a:r>
          </a:p>
          <a:p>
            <a:pPr marL="0" indent="0" algn="ctr">
              <a:buFont typeface="Arial" pitchFamily="34" charset="0"/>
              <a:buNone/>
              <a:defRPr/>
            </a:pPr>
            <a:endParaRPr lang="en-GB" altLang="en-US" dirty="0" smtClean="0"/>
          </a:p>
          <a:p>
            <a:pPr marL="0" indent="0" algn="ctr">
              <a:buFont typeface="Arial" pitchFamily="34" charset="0"/>
              <a:buNone/>
              <a:defRPr/>
            </a:pPr>
            <a:r>
              <a:rPr lang="en-GB" altLang="en-US" sz="2800" dirty="0" smtClean="0">
                <a:solidFill>
                  <a:srgbClr val="FF0000"/>
                </a:solidFill>
              </a:rPr>
              <a:t>How do these strategies look in humans?</a:t>
            </a:r>
          </a:p>
          <a:p>
            <a:pPr marL="0" indent="0" algn="ctr">
              <a:buFont typeface="Arial" pitchFamily="34" charset="0"/>
              <a:buNone/>
              <a:defRPr/>
            </a:pPr>
            <a:r>
              <a:rPr lang="en-GB" altLang="en-US" sz="2800" dirty="0" smtClean="0">
                <a:solidFill>
                  <a:srgbClr val="FF0000"/>
                </a:solidFill>
              </a:rPr>
              <a:t>(</a:t>
            </a:r>
            <a:r>
              <a:rPr lang="en-GB" altLang="en-US" sz="2800" dirty="0" err="1" smtClean="0">
                <a:solidFill>
                  <a:srgbClr val="FF0000"/>
                </a:solidFill>
              </a:rPr>
              <a:t>Tobyn</a:t>
            </a:r>
            <a:r>
              <a:rPr lang="en-GB" altLang="en-US" sz="2800" dirty="0" smtClean="0">
                <a:solidFill>
                  <a:srgbClr val="FF0000"/>
                </a:solidFill>
              </a:rPr>
              <a:t> Bell)</a:t>
            </a:r>
          </a:p>
          <a:p>
            <a:pPr marL="0" indent="0" algn="ctr">
              <a:buFont typeface="Arial" pitchFamily="34" charset="0"/>
              <a:buNone/>
              <a:defRPr/>
            </a:pPr>
            <a:endParaRPr lang="en-GB" altLang="en-US"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19475" y="2409825"/>
            <a:ext cx="2376488" cy="2303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THREAT:</a:t>
            </a:r>
          </a:p>
          <a:p>
            <a:pPr>
              <a:defRPr/>
            </a:pPr>
            <a:r>
              <a:rPr lang="en-GB" dirty="0">
                <a:solidFill>
                  <a:schemeClr val="tx1"/>
                </a:solidFill>
              </a:rPr>
              <a:t>‘I’m in danger!’</a:t>
            </a:r>
          </a:p>
        </p:txBody>
      </p:sp>
      <p:sp>
        <p:nvSpPr>
          <p:cNvPr id="9" name="Content Placeholder 8"/>
          <p:cNvSpPr>
            <a:spLocks noGrp="1"/>
          </p:cNvSpPr>
          <p:nvPr>
            <p:ph idx="1"/>
          </p:nvPr>
        </p:nvSpPr>
        <p:spPr>
          <a:xfrm>
            <a:off x="6443663" y="1905000"/>
            <a:ext cx="2130425" cy="11763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Font typeface="Arial" pitchFamily="34" charset="0"/>
              <a:buNone/>
              <a:defRPr/>
            </a:pPr>
            <a:r>
              <a:rPr lang="en-GB" dirty="0" smtClean="0">
                <a:solidFill>
                  <a:schemeClr val="tx1"/>
                </a:solidFill>
              </a:rPr>
              <a:t>Thinking and reasoning</a:t>
            </a:r>
            <a:endParaRPr lang="en-GB" dirty="0">
              <a:solidFill>
                <a:schemeClr val="tx1"/>
              </a:solidFill>
            </a:endParaRPr>
          </a:p>
        </p:txBody>
      </p:sp>
      <p:sp>
        <p:nvSpPr>
          <p:cNvPr id="10" name="Content Placeholder 8"/>
          <p:cNvSpPr txBox="1">
            <a:spLocks/>
          </p:cNvSpPr>
          <p:nvPr/>
        </p:nvSpPr>
        <p:spPr>
          <a:xfrm>
            <a:off x="6443663" y="4152900"/>
            <a:ext cx="2130425" cy="1176338"/>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Motivation</a:t>
            </a:r>
            <a:endParaRPr lang="en-GB" sz="2000" dirty="0">
              <a:solidFill>
                <a:schemeClr val="tx1"/>
              </a:solidFill>
            </a:endParaRPr>
          </a:p>
        </p:txBody>
      </p:sp>
      <p:sp>
        <p:nvSpPr>
          <p:cNvPr id="11" name="Content Placeholder 8"/>
          <p:cNvSpPr txBox="1">
            <a:spLocks/>
          </p:cNvSpPr>
          <p:nvPr/>
        </p:nvSpPr>
        <p:spPr>
          <a:xfrm>
            <a:off x="3413125" y="620713"/>
            <a:ext cx="2130425" cy="1176337"/>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Attention</a:t>
            </a:r>
            <a:endParaRPr lang="en-GB" sz="2000" dirty="0">
              <a:solidFill>
                <a:schemeClr val="tx1"/>
              </a:solidFill>
            </a:endParaRPr>
          </a:p>
        </p:txBody>
      </p:sp>
      <p:sp>
        <p:nvSpPr>
          <p:cNvPr id="12" name="Content Placeholder 8"/>
          <p:cNvSpPr txBox="1">
            <a:spLocks/>
          </p:cNvSpPr>
          <p:nvPr/>
        </p:nvSpPr>
        <p:spPr>
          <a:xfrm>
            <a:off x="611188" y="1905000"/>
            <a:ext cx="2130425" cy="1176338"/>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Emotional experience</a:t>
            </a:r>
            <a:endParaRPr lang="en-GB" sz="2000" dirty="0">
              <a:solidFill>
                <a:schemeClr val="tx1"/>
              </a:solidFill>
            </a:endParaRPr>
          </a:p>
        </p:txBody>
      </p:sp>
      <p:sp>
        <p:nvSpPr>
          <p:cNvPr id="13" name="Content Placeholder 8"/>
          <p:cNvSpPr txBox="1">
            <a:spLocks/>
          </p:cNvSpPr>
          <p:nvPr/>
        </p:nvSpPr>
        <p:spPr>
          <a:xfrm>
            <a:off x="3481388" y="5303838"/>
            <a:ext cx="2128837"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Behaviour</a:t>
            </a:r>
            <a:endParaRPr lang="en-GB" sz="2000" dirty="0">
              <a:solidFill>
                <a:schemeClr val="tx1"/>
              </a:solidFill>
            </a:endParaRPr>
          </a:p>
        </p:txBody>
      </p:sp>
      <p:sp>
        <p:nvSpPr>
          <p:cNvPr id="14" name="Content Placeholder 8"/>
          <p:cNvSpPr txBox="1">
            <a:spLocks/>
          </p:cNvSpPr>
          <p:nvPr/>
        </p:nvSpPr>
        <p:spPr>
          <a:xfrm>
            <a:off x="611188" y="4125913"/>
            <a:ext cx="2130425"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Imagery and fantasy</a:t>
            </a:r>
            <a:endParaRPr lang="en-GB" sz="2000" dirty="0">
              <a:solidFill>
                <a:schemeClr val="tx1"/>
              </a:solidFill>
            </a:endParaRPr>
          </a:p>
        </p:txBody>
      </p:sp>
      <p:sp>
        <p:nvSpPr>
          <p:cNvPr id="15" name="Rectangle 14"/>
          <p:cNvSpPr/>
          <p:nvPr/>
        </p:nvSpPr>
        <p:spPr>
          <a:xfrm>
            <a:off x="395288" y="620713"/>
            <a:ext cx="2346325"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How the threat system organises our mind</a:t>
            </a:r>
          </a:p>
        </p:txBody>
      </p:sp>
      <p:cxnSp>
        <p:nvCxnSpPr>
          <p:cNvPr id="17" name="Straight Connector 16"/>
          <p:cNvCxnSpPr/>
          <p:nvPr/>
        </p:nvCxnSpPr>
        <p:spPr>
          <a:xfrm flipH="1" flipV="1">
            <a:off x="2673350" y="2714625"/>
            <a:ext cx="839788"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53100" y="2728913"/>
            <a:ext cx="792163" cy="5032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41613" y="4125913"/>
            <a:ext cx="839787" cy="455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10225" y="4157663"/>
            <a:ext cx="833438" cy="4556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1" idx="4"/>
          </p:cNvCxnSpPr>
          <p:nvPr/>
        </p:nvCxnSpPr>
        <p:spPr>
          <a:xfrm flipV="1">
            <a:off x="4478338" y="1797050"/>
            <a:ext cx="0" cy="612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84688" y="4740275"/>
            <a:ext cx="0" cy="56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026150" y="476250"/>
            <a:ext cx="272256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Consider what might be in each area: e.g. in a threat mind-set where would your attention be?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19475" y="2409825"/>
            <a:ext cx="2376488" cy="2303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a:solidFill>
                  <a:schemeClr val="tx1"/>
                </a:solidFill>
              </a:rPr>
              <a:t>DRIVE:</a:t>
            </a:r>
          </a:p>
          <a:p>
            <a:pPr>
              <a:defRPr/>
            </a:pPr>
            <a:r>
              <a:rPr lang="en-GB" dirty="0">
                <a:solidFill>
                  <a:schemeClr val="tx1"/>
                </a:solidFill>
              </a:rPr>
              <a:t>‘I want that!’</a:t>
            </a:r>
          </a:p>
        </p:txBody>
      </p:sp>
      <p:sp>
        <p:nvSpPr>
          <p:cNvPr id="9" name="Content Placeholder 8"/>
          <p:cNvSpPr>
            <a:spLocks noGrp="1"/>
          </p:cNvSpPr>
          <p:nvPr>
            <p:ph idx="1"/>
          </p:nvPr>
        </p:nvSpPr>
        <p:spPr>
          <a:xfrm>
            <a:off x="6443663" y="1905000"/>
            <a:ext cx="2130425" cy="11763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Font typeface="Arial" pitchFamily="34" charset="0"/>
              <a:buNone/>
              <a:defRPr/>
            </a:pPr>
            <a:r>
              <a:rPr lang="en-GB" dirty="0" smtClean="0">
                <a:solidFill>
                  <a:schemeClr val="tx1"/>
                </a:solidFill>
              </a:rPr>
              <a:t>Thinking and reasoning</a:t>
            </a:r>
            <a:endParaRPr lang="en-GB" dirty="0">
              <a:solidFill>
                <a:schemeClr val="tx1"/>
              </a:solidFill>
            </a:endParaRPr>
          </a:p>
        </p:txBody>
      </p:sp>
      <p:sp>
        <p:nvSpPr>
          <p:cNvPr id="10" name="Content Placeholder 8"/>
          <p:cNvSpPr txBox="1">
            <a:spLocks/>
          </p:cNvSpPr>
          <p:nvPr/>
        </p:nvSpPr>
        <p:spPr>
          <a:xfrm>
            <a:off x="6443663" y="4152900"/>
            <a:ext cx="2130425" cy="1176338"/>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Motivation</a:t>
            </a:r>
            <a:endParaRPr lang="en-GB" sz="2000" dirty="0">
              <a:solidFill>
                <a:schemeClr val="tx1"/>
              </a:solidFill>
            </a:endParaRPr>
          </a:p>
        </p:txBody>
      </p:sp>
      <p:sp>
        <p:nvSpPr>
          <p:cNvPr id="11" name="Content Placeholder 8"/>
          <p:cNvSpPr txBox="1">
            <a:spLocks/>
          </p:cNvSpPr>
          <p:nvPr/>
        </p:nvSpPr>
        <p:spPr>
          <a:xfrm>
            <a:off x="3413125" y="620713"/>
            <a:ext cx="2130425" cy="1176337"/>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Attention</a:t>
            </a:r>
            <a:endParaRPr lang="en-GB" sz="2000" dirty="0">
              <a:solidFill>
                <a:schemeClr val="tx1"/>
              </a:solidFill>
            </a:endParaRPr>
          </a:p>
        </p:txBody>
      </p:sp>
      <p:sp>
        <p:nvSpPr>
          <p:cNvPr id="12" name="Content Placeholder 8"/>
          <p:cNvSpPr txBox="1">
            <a:spLocks/>
          </p:cNvSpPr>
          <p:nvPr/>
        </p:nvSpPr>
        <p:spPr>
          <a:xfrm>
            <a:off x="611188" y="1905000"/>
            <a:ext cx="2130425" cy="1176338"/>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Emotional experience</a:t>
            </a:r>
            <a:endParaRPr lang="en-GB" sz="2000" dirty="0">
              <a:solidFill>
                <a:schemeClr val="tx1"/>
              </a:solidFill>
            </a:endParaRPr>
          </a:p>
        </p:txBody>
      </p:sp>
      <p:sp>
        <p:nvSpPr>
          <p:cNvPr id="13" name="Content Placeholder 8"/>
          <p:cNvSpPr txBox="1">
            <a:spLocks/>
          </p:cNvSpPr>
          <p:nvPr/>
        </p:nvSpPr>
        <p:spPr>
          <a:xfrm>
            <a:off x="3481388" y="5303838"/>
            <a:ext cx="2128837"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Behaviour</a:t>
            </a:r>
            <a:endParaRPr lang="en-GB" sz="2000" dirty="0">
              <a:solidFill>
                <a:schemeClr val="tx1"/>
              </a:solidFill>
            </a:endParaRPr>
          </a:p>
        </p:txBody>
      </p:sp>
      <p:sp>
        <p:nvSpPr>
          <p:cNvPr id="14" name="Content Placeholder 8"/>
          <p:cNvSpPr txBox="1">
            <a:spLocks/>
          </p:cNvSpPr>
          <p:nvPr/>
        </p:nvSpPr>
        <p:spPr>
          <a:xfrm>
            <a:off x="611188" y="4125913"/>
            <a:ext cx="2130425"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Imagery and fantasy</a:t>
            </a:r>
            <a:endParaRPr lang="en-GB" sz="2000" dirty="0">
              <a:solidFill>
                <a:schemeClr val="tx1"/>
              </a:solidFill>
            </a:endParaRPr>
          </a:p>
        </p:txBody>
      </p:sp>
      <p:sp>
        <p:nvSpPr>
          <p:cNvPr id="15" name="Rectangle 14"/>
          <p:cNvSpPr/>
          <p:nvPr/>
        </p:nvSpPr>
        <p:spPr>
          <a:xfrm>
            <a:off x="395288" y="620713"/>
            <a:ext cx="2346325"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How the drive system organises our mind</a:t>
            </a:r>
          </a:p>
        </p:txBody>
      </p:sp>
      <p:cxnSp>
        <p:nvCxnSpPr>
          <p:cNvPr id="17" name="Straight Connector 16"/>
          <p:cNvCxnSpPr/>
          <p:nvPr/>
        </p:nvCxnSpPr>
        <p:spPr>
          <a:xfrm flipH="1" flipV="1">
            <a:off x="2673350" y="2714625"/>
            <a:ext cx="839788" cy="504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53100" y="2728913"/>
            <a:ext cx="792163" cy="503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41613" y="4125913"/>
            <a:ext cx="839787" cy="4556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10225" y="4125913"/>
            <a:ext cx="833438" cy="4556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1" idx="4"/>
          </p:cNvCxnSpPr>
          <p:nvPr/>
        </p:nvCxnSpPr>
        <p:spPr>
          <a:xfrm flipV="1">
            <a:off x="4478338" y="1797050"/>
            <a:ext cx="0" cy="6127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84688" y="4740275"/>
            <a:ext cx="0" cy="5603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95963" y="476250"/>
            <a:ext cx="295275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Consider what might be in each area: e.g. in a drive mind-set what would your motivation be?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ctrTitle" idx="4294967295"/>
          </p:nvPr>
        </p:nvSpPr>
        <p:spPr>
          <a:xfrm>
            <a:off x="685800" y="228600"/>
            <a:ext cx="7772400" cy="1371600"/>
          </a:xfrm>
        </p:spPr>
        <p:txBody>
          <a:bodyPr/>
          <a:lstStyle/>
          <a:p>
            <a:pPr eaLnBrk="1" hangingPunct="1">
              <a:defRPr/>
            </a:pPr>
            <a:r>
              <a:rPr lang="en-GB" sz="3200" b="1" dirty="0">
                <a:effectLst>
                  <a:outerShdw blurRad="38100" dist="38100" dir="2700000" algn="tl">
                    <a:srgbClr val="000000"/>
                  </a:outerShdw>
                </a:effectLst>
                <a:cs typeface="+mj-cs"/>
              </a:rPr>
              <a:t>The Mammalian Importance of Caring Minds</a:t>
            </a:r>
            <a:endParaRPr lang="en-US" sz="3200" b="1" dirty="0">
              <a:effectLst>
                <a:outerShdw blurRad="38100" dist="38100" dir="2700000" algn="tl">
                  <a:srgbClr val="000000"/>
                </a:outerShdw>
              </a:effectLst>
              <a:cs typeface="+mj-cs"/>
            </a:endParaRPr>
          </a:p>
        </p:txBody>
      </p:sp>
      <p:sp>
        <p:nvSpPr>
          <p:cNvPr id="689155" name="Rectangle 3"/>
          <p:cNvSpPr>
            <a:spLocks noGrp="1" noChangeArrowheads="1"/>
          </p:cNvSpPr>
          <p:nvPr>
            <p:ph type="subTitle" idx="4294967295"/>
          </p:nvPr>
        </p:nvSpPr>
        <p:spPr>
          <a:xfrm>
            <a:off x="2133600" y="1628775"/>
            <a:ext cx="6615113" cy="4772025"/>
          </a:xfrm>
        </p:spPr>
        <p:txBody>
          <a:bodyPr/>
          <a:lstStyle/>
          <a:p>
            <a:pPr marL="0" indent="0" algn="just" eaLnBrk="1" hangingPunct="1">
              <a:defRPr/>
            </a:pPr>
            <a:r>
              <a:rPr lang="en-US" sz="2400" b="1" dirty="0">
                <a:solidFill>
                  <a:srgbClr val="FFFFFF"/>
                </a:solidFill>
                <a:latin typeface="Times New Roman" charset="0"/>
              </a:rPr>
              <a:t>Caring as ‘</a:t>
            </a:r>
            <a:r>
              <a:rPr lang="en-US" sz="2400" b="1" dirty="0" smtClean="0">
                <a:solidFill>
                  <a:srgbClr val="FFFFFF"/>
                </a:solidFill>
                <a:latin typeface="Times New Roman" charset="0"/>
              </a:rPr>
              <a:t>looking after</a:t>
            </a:r>
            <a:r>
              <a:rPr lang="en-US" sz="2400" b="1" dirty="0">
                <a:solidFill>
                  <a:srgbClr val="FFFFFF"/>
                </a:solidFill>
                <a:latin typeface="Times New Roman" charset="0"/>
              </a:rPr>
              <a:t>’. Seeking closeness rather than dispersion. Individuals obtain protection, food, and care when ill. Key also is </a:t>
            </a:r>
            <a:r>
              <a:rPr lang="en-US" sz="2400" b="1" dirty="0">
                <a:solidFill>
                  <a:srgbClr val="FFFF00"/>
                </a:solidFill>
                <a:latin typeface="Times New Roman" charset="0"/>
              </a:rPr>
              <a:t>soothing-calming</a:t>
            </a:r>
            <a:r>
              <a:rPr lang="en-US" sz="2400" b="1" dirty="0">
                <a:solidFill>
                  <a:schemeClr val="bg1"/>
                </a:solidFill>
                <a:latin typeface="Times New Roman" charset="0"/>
              </a:rPr>
              <a:t> </a:t>
            </a:r>
            <a:r>
              <a:rPr lang="en-US" sz="2400" b="1" dirty="0">
                <a:solidFill>
                  <a:srgbClr val="FFFFFF"/>
                </a:solidFill>
                <a:latin typeface="Times New Roman" charset="0"/>
              </a:rPr>
              <a:t>and physiological regulation.</a:t>
            </a:r>
            <a:r>
              <a:rPr lang="en-US" sz="2800" b="1" dirty="0">
                <a:solidFill>
                  <a:srgbClr val="FFFFFF"/>
                </a:solidFill>
                <a:latin typeface="Times New Roman" charset="0"/>
              </a:rPr>
              <a:t> </a:t>
            </a:r>
            <a:r>
              <a:rPr lang="en-US" sz="2400" b="1" dirty="0">
                <a:solidFill>
                  <a:srgbClr val="FFFFFF"/>
                </a:solidFill>
                <a:latin typeface="Times New Roman" charset="0"/>
              </a:rPr>
              <a:t>Few offspring but high survival rate in comparison to species without attachment, affection and kindness</a:t>
            </a:r>
          </a:p>
          <a:p>
            <a:pPr marL="0" indent="0" algn="just" eaLnBrk="1" hangingPunct="1">
              <a:defRPr/>
            </a:pPr>
            <a:endParaRPr lang="en-US" sz="2400" b="1" dirty="0">
              <a:solidFill>
                <a:schemeClr val="bg1"/>
              </a:solidFill>
              <a:latin typeface="Times New Roman" charset="0"/>
            </a:endParaRPr>
          </a:p>
          <a:p>
            <a:pPr marL="0" indent="0" algn="just" eaLnBrk="1" hangingPunct="1">
              <a:defRPr/>
            </a:pPr>
            <a:r>
              <a:rPr lang="en-US" sz="2400" b="1" dirty="0">
                <a:solidFill>
                  <a:srgbClr val="FFFFFF"/>
                </a:solidFill>
                <a:latin typeface="Times New Roman" charset="0"/>
              </a:rPr>
              <a:t>Co-operative and mutual support can develop as we see that our prosperity impacts on that of others, sharing and not-exploiting</a:t>
            </a:r>
          </a:p>
          <a:p>
            <a:pPr marL="0" indent="0" eaLnBrk="1" hangingPunct="1">
              <a:defRPr/>
            </a:pPr>
            <a:endParaRPr lang="en-US" sz="2400" b="1" dirty="0">
              <a:solidFill>
                <a:srgbClr val="FFFFFF"/>
              </a:solidFill>
              <a:latin typeface="Times New Roman" charset="0"/>
            </a:endParaRPr>
          </a:p>
        </p:txBody>
      </p:sp>
      <p:pic>
        <p:nvPicPr>
          <p:cNvPr id="111619" name="Picture 4" descr="mother-holding-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12588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5" descr="sup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97425"/>
            <a:ext cx="15541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419475" y="2409825"/>
            <a:ext cx="2376488" cy="2303463"/>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GB" sz="2000" b="1" dirty="0">
                <a:solidFill>
                  <a:schemeClr val="tx1"/>
                </a:solidFill>
              </a:rPr>
              <a:t>SOOTHING:</a:t>
            </a:r>
          </a:p>
          <a:p>
            <a:pPr>
              <a:defRPr/>
            </a:pPr>
            <a:r>
              <a:rPr lang="en-GB" sz="2000" dirty="0">
                <a:solidFill>
                  <a:schemeClr val="tx1"/>
                </a:solidFill>
              </a:rPr>
              <a:t>‘I am valued and connected</a:t>
            </a:r>
            <a:r>
              <a:rPr lang="en-GB" dirty="0">
                <a:solidFill>
                  <a:schemeClr val="tx1"/>
                </a:solidFill>
              </a:rPr>
              <a:t>’</a:t>
            </a:r>
          </a:p>
        </p:txBody>
      </p:sp>
      <p:sp>
        <p:nvSpPr>
          <p:cNvPr id="9" name="Content Placeholder 8"/>
          <p:cNvSpPr>
            <a:spLocks noGrp="1"/>
          </p:cNvSpPr>
          <p:nvPr>
            <p:ph idx="1"/>
          </p:nvPr>
        </p:nvSpPr>
        <p:spPr>
          <a:xfrm>
            <a:off x="6545263" y="2055813"/>
            <a:ext cx="2130425" cy="11763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Font typeface="Arial" pitchFamily="34" charset="0"/>
              <a:buNone/>
              <a:defRPr/>
            </a:pPr>
            <a:r>
              <a:rPr lang="en-GB" dirty="0" smtClean="0">
                <a:solidFill>
                  <a:schemeClr val="tx1"/>
                </a:solidFill>
              </a:rPr>
              <a:t>Thinking and reasoning</a:t>
            </a:r>
            <a:endParaRPr lang="en-GB" dirty="0">
              <a:solidFill>
                <a:schemeClr val="tx1"/>
              </a:solidFill>
            </a:endParaRPr>
          </a:p>
        </p:txBody>
      </p:sp>
      <p:sp>
        <p:nvSpPr>
          <p:cNvPr id="10" name="Content Placeholder 8"/>
          <p:cNvSpPr txBox="1">
            <a:spLocks/>
          </p:cNvSpPr>
          <p:nvPr/>
        </p:nvSpPr>
        <p:spPr>
          <a:xfrm>
            <a:off x="6443663" y="4176713"/>
            <a:ext cx="2130425"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Motivation</a:t>
            </a:r>
            <a:endParaRPr lang="en-GB" sz="2000" dirty="0">
              <a:solidFill>
                <a:schemeClr val="tx1"/>
              </a:solidFill>
            </a:endParaRPr>
          </a:p>
        </p:txBody>
      </p:sp>
      <p:sp>
        <p:nvSpPr>
          <p:cNvPr id="11" name="Content Placeholder 8"/>
          <p:cNvSpPr txBox="1">
            <a:spLocks/>
          </p:cNvSpPr>
          <p:nvPr/>
        </p:nvSpPr>
        <p:spPr>
          <a:xfrm>
            <a:off x="3413125" y="620713"/>
            <a:ext cx="2130425" cy="1176337"/>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Attention</a:t>
            </a:r>
            <a:endParaRPr lang="en-GB" sz="2000" dirty="0">
              <a:solidFill>
                <a:schemeClr val="tx1"/>
              </a:solidFill>
            </a:endParaRPr>
          </a:p>
        </p:txBody>
      </p:sp>
      <p:sp>
        <p:nvSpPr>
          <p:cNvPr id="12" name="Content Placeholder 8"/>
          <p:cNvSpPr txBox="1">
            <a:spLocks/>
          </p:cNvSpPr>
          <p:nvPr/>
        </p:nvSpPr>
        <p:spPr>
          <a:xfrm>
            <a:off x="611188" y="1905000"/>
            <a:ext cx="2130425" cy="1176338"/>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Emotional experience</a:t>
            </a:r>
            <a:endParaRPr lang="en-GB" sz="2000" dirty="0">
              <a:solidFill>
                <a:schemeClr val="tx1"/>
              </a:solidFill>
            </a:endParaRPr>
          </a:p>
        </p:txBody>
      </p:sp>
      <p:sp>
        <p:nvSpPr>
          <p:cNvPr id="13" name="Content Placeholder 8"/>
          <p:cNvSpPr txBox="1">
            <a:spLocks/>
          </p:cNvSpPr>
          <p:nvPr/>
        </p:nvSpPr>
        <p:spPr>
          <a:xfrm>
            <a:off x="3481388" y="5303838"/>
            <a:ext cx="2128837"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Behaviour</a:t>
            </a:r>
            <a:endParaRPr lang="en-GB" sz="2000" dirty="0">
              <a:solidFill>
                <a:schemeClr val="tx1"/>
              </a:solidFill>
            </a:endParaRPr>
          </a:p>
        </p:txBody>
      </p:sp>
      <p:sp>
        <p:nvSpPr>
          <p:cNvPr id="14" name="Content Placeholder 8"/>
          <p:cNvSpPr txBox="1">
            <a:spLocks/>
          </p:cNvSpPr>
          <p:nvPr/>
        </p:nvSpPr>
        <p:spPr>
          <a:xfrm>
            <a:off x="611188" y="4125913"/>
            <a:ext cx="2130425" cy="1174750"/>
          </a:xfrm>
          <a:prstGeom prst="ellipse">
            <a:avLst/>
          </a:prstGeom>
          <a:solidFill>
            <a:schemeClr val="bg1"/>
          </a:solidFill>
          <a:ln w="264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lt1"/>
                </a:solidFill>
                <a:latin typeface="+mn-lt"/>
                <a:ea typeface="+mn-ea"/>
                <a:cs typeface="+mn-cs"/>
              </a:defRPr>
            </a:lvl9pPr>
          </a:lstStyle>
          <a:p>
            <a:pPr marL="0" indent="0" algn="ctr">
              <a:buFont typeface="Arial" pitchFamily="34" charset="0"/>
              <a:buNone/>
              <a:defRPr/>
            </a:pPr>
            <a:r>
              <a:rPr lang="en-GB" sz="2000" dirty="0" smtClean="0">
                <a:solidFill>
                  <a:schemeClr val="tx1"/>
                </a:solidFill>
              </a:rPr>
              <a:t>Imagery and fantasy</a:t>
            </a:r>
            <a:endParaRPr lang="en-GB" sz="2000" dirty="0">
              <a:solidFill>
                <a:schemeClr val="tx1"/>
              </a:solidFill>
            </a:endParaRPr>
          </a:p>
        </p:txBody>
      </p:sp>
      <p:sp>
        <p:nvSpPr>
          <p:cNvPr id="15" name="Rectangle 14"/>
          <p:cNvSpPr/>
          <p:nvPr/>
        </p:nvSpPr>
        <p:spPr>
          <a:xfrm>
            <a:off x="395288" y="620713"/>
            <a:ext cx="2346325"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How the soothing system organises our mind</a:t>
            </a:r>
          </a:p>
        </p:txBody>
      </p:sp>
      <p:cxnSp>
        <p:nvCxnSpPr>
          <p:cNvPr id="17" name="Straight Connector 16"/>
          <p:cNvCxnSpPr/>
          <p:nvPr/>
        </p:nvCxnSpPr>
        <p:spPr>
          <a:xfrm flipH="1" flipV="1">
            <a:off x="2673350" y="2714625"/>
            <a:ext cx="839788" cy="5048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753100" y="2728913"/>
            <a:ext cx="792163" cy="50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41613" y="4125913"/>
            <a:ext cx="839787" cy="4556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37213" y="4143375"/>
            <a:ext cx="835025" cy="4556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1" idx="4"/>
          </p:cNvCxnSpPr>
          <p:nvPr/>
        </p:nvCxnSpPr>
        <p:spPr>
          <a:xfrm flipV="1">
            <a:off x="4478338" y="1797050"/>
            <a:ext cx="0" cy="6127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84688" y="4740275"/>
            <a:ext cx="0" cy="5603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95963" y="476250"/>
            <a:ext cx="2952750"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a:solidFill>
                  <a:schemeClr val="tx1"/>
                </a:solidFill>
              </a:rPr>
              <a:t>Consider what might be in each area: e.g. in a soothing mind-set what would your emotional experience be? </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88938"/>
            <a:ext cx="8229600" cy="808037"/>
          </a:xfrm>
        </p:spPr>
        <p:txBody>
          <a:bodyPr/>
          <a:lstStyle/>
          <a:p>
            <a:pPr>
              <a:defRPr/>
            </a:pPr>
            <a:r>
              <a:rPr lang="en-GB" dirty="0" smtClean="0">
                <a:solidFill>
                  <a:schemeClr val="accent1"/>
                </a:solidFill>
              </a:rPr>
              <a:t>Evolved strategies</a:t>
            </a:r>
            <a:endParaRPr lang="en-GB" dirty="0">
              <a:solidFill>
                <a:schemeClr val="accent1"/>
              </a:solidFill>
            </a:endParaRPr>
          </a:p>
        </p:txBody>
      </p:sp>
      <p:sp>
        <p:nvSpPr>
          <p:cNvPr id="70659" name="Content Placeholder 2"/>
          <p:cNvSpPr>
            <a:spLocks noGrp="1"/>
          </p:cNvSpPr>
          <p:nvPr>
            <p:ph idx="1"/>
          </p:nvPr>
        </p:nvSpPr>
        <p:spPr>
          <a:xfrm>
            <a:off x="468313" y="1196975"/>
            <a:ext cx="8229600" cy="5151438"/>
          </a:xfrm>
        </p:spPr>
        <p:txBody>
          <a:bodyPr/>
          <a:lstStyle/>
          <a:p>
            <a:pPr marL="0" indent="0">
              <a:buFont typeface="Arial" charset="0"/>
              <a:buNone/>
              <a:defRPr/>
            </a:pPr>
            <a:r>
              <a:rPr lang="en-GB" dirty="0" smtClean="0"/>
              <a:t>We evolve strategies to cope </a:t>
            </a:r>
          </a:p>
          <a:p>
            <a:pPr marL="0" indent="0">
              <a:buFont typeface="Arial" charset="0"/>
              <a:buNone/>
              <a:defRPr/>
            </a:pPr>
            <a:r>
              <a:rPr lang="en-GB" dirty="0" smtClean="0"/>
              <a:t>with our social environment and</a:t>
            </a:r>
          </a:p>
          <a:p>
            <a:pPr marL="0" indent="0">
              <a:buFont typeface="Arial" charset="0"/>
              <a:buNone/>
              <a:defRPr/>
            </a:pPr>
            <a:r>
              <a:rPr lang="en-GB" dirty="0" smtClean="0"/>
              <a:t>circumstances. It’s a bit like how </a:t>
            </a:r>
          </a:p>
          <a:p>
            <a:pPr marL="0" indent="0">
              <a:buFont typeface="Arial" charset="0"/>
              <a:buNone/>
              <a:defRPr/>
            </a:pPr>
            <a:r>
              <a:rPr lang="en-GB" dirty="0" smtClean="0"/>
              <a:t>animals have evolved over </a:t>
            </a:r>
          </a:p>
          <a:p>
            <a:pPr marL="0" indent="0">
              <a:buFont typeface="Arial" charset="0"/>
              <a:buNone/>
              <a:defRPr/>
            </a:pPr>
            <a:r>
              <a:rPr lang="en-GB" dirty="0" smtClean="0"/>
              <a:t>thousands of years. We </a:t>
            </a:r>
          </a:p>
          <a:p>
            <a:pPr marL="0" indent="0">
              <a:buFont typeface="Arial" charset="0"/>
              <a:buNone/>
              <a:defRPr/>
            </a:pPr>
            <a:r>
              <a:rPr lang="en-GB" dirty="0" smtClean="0"/>
              <a:t>develop specifically to</a:t>
            </a:r>
          </a:p>
          <a:p>
            <a:pPr marL="0" indent="0">
              <a:buFont typeface="Arial" charset="0"/>
              <a:buNone/>
              <a:defRPr/>
            </a:pPr>
            <a:r>
              <a:rPr lang="en-GB" dirty="0" smtClean="0"/>
              <a:t>suit our environment. </a:t>
            </a:r>
          </a:p>
          <a:p>
            <a:pPr marL="0" indent="0">
              <a:buFont typeface="Arial" charset="0"/>
              <a:buNone/>
              <a:defRPr/>
            </a:pPr>
            <a:endParaRPr lang="en-GB" dirty="0" smtClean="0"/>
          </a:p>
          <a:p>
            <a:pPr marL="0" indent="0">
              <a:buFont typeface="Arial" charset="0"/>
              <a:buNone/>
              <a:defRPr/>
            </a:pPr>
            <a:r>
              <a:rPr lang="en-GB" dirty="0" smtClean="0"/>
              <a:t>Evolved strategies often </a:t>
            </a:r>
          </a:p>
          <a:p>
            <a:pPr marL="0" indent="0">
              <a:buFont typeface="Arial" charset="0"/>
              <a:buNone/>
              <a:defRPr/>
            </a:pPr>
            <a:r>
              <a:rPr lang="en-GB" dirty="0" smtClean="0"/>
              <a:t>have ‘trade-offs’ and come with </a:t>
            </a:r>
          </a:p>
          <a:p>
            <a:pPr marL="0" indent="0">
              <a:buFont typeface="Arial" charset="0"/>
              <a:buNone/>
              <a:defRPr/>
            </a:pPr>
            <a:r>
              <a:rPr lang="en-GB" dirty="0" smtClean="0"/>
              <a:t>unwanted </a:t>
            </a:r>
            <a:r>
              <a:rPr lang="en-GB" dirty="0" smtClean="0">
                <a:solidFill>
                  <a:srgbClr val="FF0000"/>
                </a:solidFill>
              </a:rPr>
              <a:t>side-effects!</a:t>
            </a:r>
          </a:p>
          <a:p>
            <a:pPr>
              <a:buFont typeface="Arial" charset="0"/>
              <a:buChar char="•"/>
              <a:defRPr/>
            </a:pPr>
            <a:endParaRPr lang="en-GB" dirty="0" smtClean="0"/>
          </a:p>
        </p:txBody>
      </p:sp>
      <p:pic>
        <p:nvPicPr>
          <p:cNvPr id="119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196975"/>
            <a:ext cx="33845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812" name="TextBox 2"/>
          <p:cNvSpPr txBox="1">
            <a:spLocks noChangeArrowheads="1"/>
          </p:cNvSpPr>
          <p:nvPr/>
        </p:nvSpPr>
        <p:spPr bwMode="auto">
          <a:xfrm>
            <a:off x="584200" y="5842000"/>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r>
              <a:rPr lang="en-US" sz="1600"/>
              <a:t>(Tobyn Bell)</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Socially Anxious Example</a:t>
            </a:r>
            <a:endParaRPr lang="en-US" dirty="0"/>
          </a:p>
        </p:txBody>
      </p:sp>
      <p:sp>
        <p:nvSpPr>
          <p:cNvPr id="3" name="Content Placeholder 2"/>
          <p:cNvSpPr>
            <a:spLocks noGrp="1"/>
          </p:cNvSpPr>
          <p:nvPr>
            <p:ph idx="1"/>
          </p:nvPr>
        </p:nvSpPr>
        <p:spPr>
          <a:xfrm>
            <a:off x="990600" y="1638300"/>
            <a:ext cx="7391400" cy="4394200"/>
          </a:xfrm>
        </p:spPr>
        <p:txBody>
          <a:bodyPr/>
          <a:lstStyle/>
          <a:p>
            <a:pPr>
              <a:defRPr/>
            </a:pPr>
            <a:r>
              <a:rPr lang="en-US" dirty="0" smtClean="0"/>
              <a:t>Past Experiences: critical mother, distant father, bullied at school,</a:t>
            </a:r>
          </a:p>
          <a:p>
            <a:pPr>
              <a:defRPr/>
            </a:pPr>
            <a:r>
              <a:rPr lang="en-US" dirty="0"/>
              <a:t>	</a:t>
            </a:r>
            <a:r>
              <a:rPr lang="en-US" dirty="0" smtClean="0"/>
              <a:t>shame based memories</a:t>
            </a:r>
          </a:p>
          <a:p>
            <a:pPr>
              <a:defRPr/>
            </a:pPr>
            <a:endParaRPr lang="en-US" dirty="0"/>
          </a:p>
          <a:p>
            <a:pPr>
              <a:defRPr/>
            </a:pPr>
            <a:r>
              <a:rPr lang="en-US" dirty="0" smtClean="0"/>
              <a:t>Key Fears/Threats: fear of rejection and failure, feeling alone, vulnerable</a:t>
            </a:r>
          </a:p>
          <a:p>
            <a:pPr>
              <a:defRPr/>
            </a:pPr>
            <a:endParaRPr lang="en-US" dirty="0"/>
          </a:p>
          <a:p>
            <a:pPr>
              <a:defRPr/>
            </a:pPr>
            <a:r>
              <a:rPr lang="en-US" dirty="0" smtClean="0"/>
              <a:t>Protective Coping Strategies: appease others, try to be liked, suppress feelings and needs, criticize self </a:t>
            </a:r>
          </a:p>
          <a:p>
            <a:pPr>
              <a:defRPr/>
            </a:pPr>
            <a:endParaRPr lang="en-US" dirty="0"/>
          </a:p>
          <a:p>
            <a:pPr>
              <a:defRPr/>
            </a:pPr>
            <a:r>
              <a:rPr lang="en-US" dirty="0" smtClean="0"/>
              <a:t>Unintended/Unwanted Consequences: Own needs ignored, feel put upon, angry, not achieve personal goals, lose sense of self, feel fragile (adapted from </a:t>
            </a:r>
            <a:r>
              <a:rPr lang="en-US" dirty="0" err="1" smtClean="0"/>
              <a:t>Tobyn</a:t>
            </a:r>
            <a:r>
              <a:rPr lang="en-US" dirty="0" smtClean="0"/>
              <a:t> Bell)</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blurRad="63500" dist="17961" dir="2700000" algn="ctr" rotWithShape="0">
              <a:schemeClr val="bg2"/>
            </a:outerShdw>
          </a:effectLst>
        </p:spPr>
        <p:txBody>
          <a:bodyPr/>
          <a:lstStyle/>
          <a:p>
            <a:pPr>
              <a:defRPr/>
            </a:pPr>
            <a:r>
              <a:rPr lang="en-US" smtClean="0">
                <a:cs typeface="+mj-cs"/>
              </a:rPr>
              <a:t>Perspectives: Integrated</a:t>
            </a:r>
          </a:p>
        </p:txBody>
      </p:sp>
      <p:sp>
        <p:nvSpPr>
          <p:cNvPr id="10243" name="Rectangle 3"/>
          <p:cNvSpPr>
            <a:spLocks noChangeArrowheads="1"/>
          </p:cNvSpPr>
          <p:nvPr/>
        </p:nvSpPr>
        <p:spPr bwMode="auto">
          <a:xfrm>
            <a:off x="533400" y="1828800"/>
            <a:ext cx="8077200" cy="4191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0244" name="Rectangle 4"/>
          <p:cNvSpPr>
            <a:spLocks noChangeArrowheads="1"/>
          </p:cNvSpPr>
          <p:nvPr/>
        </p:nvSpPr>
        <p:spPr bwMode="auto">
          <a:xfrm>
            <a:off x="520700" y="1739900"/>
            <a:ext cx="8102600" cy="4292600"/>
          </a:xfrm>
          <a:prstGeom prst="rect">
            <a:avLst/>
          </a:prstGeom>
          <a:noFill/>
          <a:ln w="1270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0245" name="Rectangle 5"/>
          <p:cNvSpPr>
            <a:spLocks noChangeArrowheads="1"/>
          </p:cNvSpPr>
          <p:nvPr/>
        </p:nvSpPr>
        <p:spPr bwMode="auto">
          <a:xfrm>
            <a:off x="4679950" y="2239963"/>
            <a:ext cx="155416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u="sng">
                <a:solidFill>
                  <a:schemeClr val="accent2"/>
                </a:solidFill>
                <a:cs typeface="+mn-cs"/>
              </a:rPr>
              <a:t>Research</a:t>
            </a:r>
          </a:p>
        </p:txBody>
      </p:sp>
      <p:sp>
        <p:nvSpPr>
          <p:cNvPr id="10246" name="Rectangle 6"/>
          <p:cNvSpPr>
            <a:spLocks noChangeArrowheads="1"/>
          </p:cNvSpPr>
          <p:nvPr/>
        </p:nvSpPr>
        <p:spPr bwMode="auto">
          <a:xfrm>
            <a:off x="4714875" y="3076575"/>
            <a:ext cx="1095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2"/>
                </a:solidFill>
                <a:cs typeface="+mn-cs"/>
              </a:rPr>
              <a:t>reflect</a:t>
            </a:r>
          </a:p>
        </p:txBody>
      </p:sp>
      <p:sp>
        <p:nvSpPr>
          <p:cNvPr id="10247" name="Rectangle 7"/>
          <p:cNvSpPr>
            <a:spLocks noChangeArrowheads="1"/>
          </p:cNvSpPr>
          <p:nvPr/>
        </p:nvSpPr>
        <p:spPr bwMode="auto">
          <a:xfrm>
            <a:off x="6045200" y="4087813"/>
            <a:ext cx="1450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2"/>
                </a:solidFill>
                <a:cs typeface="+mn-cs"/>
              </a:rPr>
              <a:t>question</a:t>
            </a:r>
          </a:p>
        </p:txBody>
      </p:sp>
      <p:sp>
        <p:nvSpPr>
          <p:cNvPr id="10248" name="Rectangle 8"/>
          <p:cNvSpPr>
            <a:spLocks noChangeArrowheads="1"/>
          </p:cNvSpPr>
          <p:nvPr/>
        </p:nvSpPr>
        <p:spPr bwMode="auto">
          <a:xfrm>
            <a:off x="4705350" y="5092700"/>
            <a:ext cx="1112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2"/>
                </a:solidFill>
                <a:cs typeface="+mn-cs"/>
              </a:rPr>
              <a:t>theory</a:t>
            </a:r>
          </a:p>
        </p:txBody>
      </p:sp>
      <p:sp>
        <p:nvSpPr>
          <p:cNvPr id="10249" name="Rectangle 9"/>
          <p:cNvSpPr>
            <a:spLocks noChangeArrowheads="1"/>
          </p:cNvSpPr>
          <p:nvPr/>
        </p:nvSpPr>
        <p:spPr bwMode="auto">
          <a:xfrm>
            <a:off x="3751263" y="4087813"/>
            <a:ext cx="7223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2"/>
                </a:solidFill>
                <a:cs typeface="+mn-cs"/>
              </a:rPr>
              <a:t>test</a:t>
            </a:r>
          </a:p>
        </p:txBody>
      </p:sp>
      <p:grpSp>
        <p:nvGrpSpPr>
          <p:cNvPr id="2" name="Group 15"/>
          <p:cNvGrpSpPr>
            <a:grpSpLocks/>
          </p:cNvGrpSpPr>
          <p:nvPr/>
        </p:nvGrpSpPr>
        <p:grpSpPr bwMode="auto">
          <a:xfrm>
            <a:off x="4621213" y="3694113"/>
            <a:ext cx="1270000" cy="1279525"/>
            <a:chOff x="2911" y="2327"/>
            <a:chExt cx="800" cy="806"/>
          </a:xfrm>
        </p:grpSpPr>
        <p:sp>
          <p:nvSpPr>
            <p:cNvPr id="10250" name="Oval 10"/>
            <p:cNvSpPr>
              <a:spLocks noChangeArrowheads="1"/>
            </p:cNvSpPr>
            <p:nvPr/>
          </p:nvSpPr>
          <p:spPr bwMode="auto">
            <a:xfrm>
              <a:off x="2911" y="2327"/>
              <a:ext cx="800" cy="806"/>
            </a:xfrm>
            <a:prstGeom prst="ellipse">
              <a:avLst/>
            </a:prstGeom>
            <a:noFill/>
            <a:ln w="1016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0251" name="Freeform 11"/>
            <p:cNvSpPr>
              <a:spLocks/>
            </p:cNvSpPr>
            <p:nvPr/>
          </p:nvSpPr>
          <p:spPr bwMode="auto">
            <a:xfrm>
              <a:off x="3556" y="2948"/>
              <a:ext cx="124" cy="125"/>
            </a:xfrm>
            <a:custGeom>
              <a:avLst/>
              <a:gdLst>
                <a:gd name="T0" fmla="*/ 0 w 124"/>
                <a:gd name="T1" fmla="*/ 0 h 125"/>
                <a:gd name="T2" fmla="*/ 0 w 124"/>
                <a:gd name="T3" fmla="*/ 124 h 125"/>
                <a:gd name="T4" fmla="*/ 123 w 124"/>
                <a:gd name="T5" fmla="*/ 124 h 125"/>
                <a:gd name="T6" fmla="*/ 0 w 124"/>
                <a:gd name="T7" fmla="*/ 0 h 125"/>
              </a:gdLst>
              <a:ahLst/>
              <a:cxnLst>
                <a:cxn ang="0">
                  <a:pos x="T0" y="T1"/>
                </a:cxn>
                <a:cxn ang="0">
                  <a:pos x="T2" y="T3"/>
                </a:cxn>
                <a:cxn ang="0">
                  <a:pos x="T4" y="T5"/>
                </a:cxn>
                <a:cxn ang="0">
                  <a:pos x="T6" y="T7"/>
                </a:cxn>
              </a:cxnLst>
              <a:rect l="0" t="0" r="r" b="b"/>
              <a:pathLst>
                <a:path w="124" h="125">
                  <a:moveTo>
                    <a:pt x="0" y="0"/>
                  </a:moveTo>
                  <a:lnTo>
                    <a:pt x="0" y="124"/>
                  </a:lnTo>
                  <a:lnTo>
                    <a:pt x="123" y="124"/>
                  </a:lnTo>
                  <a:lnTo>
                    <a:pt x="0"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10252" name="Freeform 12"/>
            <p:cNvSpPr>
              <a:spLocks/>
            </p:cNvSpPr>
            <p:nvPr/>
          </p:nvSpPr>
          <p:spPr bwMode="auto">
            <a:xfrm>
              <a:off x="2955" y="2393"/>
              <a:ext cx="121" cy="121"/>
            </a:xfrm>
            <a:custGeom>
              <a:avLst/>
              <a:gdLst>
                <a:gd name="T0" fmla="*/ 120 w 121"/>
                <a:gd name="T1" fmla="*/ 120 h 121"/>
                <a:gd name="T2" fmla="*/ 120 w 121"/>
                <a:gd name="T3" fmla="*/ 0 h 121"/>
                <a:gd name="T4" fmla="*/ 0 w 121"/>
                <a:gd name="T5" fmla="*/ 0 h 121"/>
                <a:gd name="T6" fmla="*/ 120 w 121"/>
                <a:gd name="T7" fmla="*/ 120 h 121"/>
              </a:gdLst>
              <a:ahLst/>
              <a:cxnLst>
                <a:cxn ang="0">
                  <a:pos x="T0" y="T1"/>
                </a:cxn>
                <a:cxn ang="0">
                  <a:pos x="T2" y="T3"/>
                </a:cxn>
                <a:cxn ang="0">
                  <a:pos x="T4" y="T5"/>
                </a:cxn>
                <a:cxn ang="0">
                  <a:pos x="T6" y="T7"/>
                </a:cxn>
              </a:cxnLst>
              <a:rect l="0" t="0" r="r" b="b"/>
              <a:pathLst>
                <a:path w="121" h="121">
                  <a:moveTo>
                    <a:pt x="120" y="120"/>
                  </a:moveTo>
                  <a:lnTo>
                    <a:pt x="120" y="0"/>
                  </a:lnTo>
                  <a:lnTo>
                    <a:pt x="0" y="0"/>
                  </a:lnTo>
                  <a:lnTo>
                    <a:pt x="120" y="12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10253" name="Freeform 13"/>
            <p:cNvSpPr>
              <a:spLocks/>
            </p:cNvSpPr>
            <p:nvPr/>
          </p:nvSpPr>
          <p:spPr bwMode="auto">
            <a:xfrm>
              <a:off x="3555" y="2411"/>
              <a:ext cx="130" cy="131"/>
            </a:xfrm>
            <a:custGeom>
              <a:avLst/>
              <a:gdLst>
                <a:gd name="T0" fmla="*/ 0 w 130"/>
                <a:gd name="T1" fmla="*/ 130 h 131"/>
                <a:gd name="T2" fmla="*/ 129 w 130"/>
                <a:gd name="T3" fmla="*/ 130 h 131"/>
                <a:gd name="T4" fmla="*/ 129 w 130"/>
                <a:gd name="T5" fmla="*/ 0 h 131"/>
                <a:gd name="T6" fmla="*/ 0 w 130"/>
                <a:gd name="T7" fmla="*/ 130 h 131"/>
              </a:gdLst>
              <a:ahLst/>
              <a:cxnLst>
                <a:cxn ang="0">
                  <a:pos x="T0" y="T1"/>
                </a:cxn>
                <a:cxn ang="0">
                  <a:pos x="T2" y="T3"/>
                </a:cxn>
                <a:cxn ang="0">
                  <a:pos x="T4" y="T5"/>
                </a:cxn>
                <a:cxn ang="0">
                  <a:pos x="T6" y="T7"/>
                </a:cxn>
              </a:cxnLst>
              <a:rect l="0" t="0" r="r" b="b"/>
              <a:pathLst>
                <a:path w="130" h="131">
                  <a:moveTo>
                    <a:pt x="0" y="130"/>
                  </a:moveTo>
                  <a:lnTo>
                    <a:pt x="129" y="130"/>
                  </a:lnTo>
                  <a:lnTo>
                    <a:pt x="129" y="0"/>
                  </a:lnTo>
                  <a:lnTo>
                    <a:pt x="0" y="13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3" name="Freeform 14"/>
            <p:cNvSpPr>
              <a:spLocks/>
            </p:cNvSpPr>
            <p:nvPr/>
          </p:nvSpPr>
          <p:spPr bwMode="auto">
            <a:xfrm>
              <a:off x="2981" y="2979"/>
              <a:ext cx="126" cy="126"/>
            </a:xfrm>
            <a:custGeom>
              <a:avLst/>
              <a:gdLst>
                <a:gd name="T0" fmla="*/ 125 w 126"/>
                <a:gd name="T1" fmla="*/ 0 h 126"/>
                <a:gd name="T2" fmla="*/ 0 w 126"/>
                <a:gd name="T3" fmla="*/ 0 h 126"/>
                <a:gd name="T4" fmla="*/ 1 w 126"/>
                <a:gd name="T5" fmla="*/ 125 h 126"/>
                <a:gd name="T6" fmla="*/ 125 w 126"/>
                <a:gd name="T7" fmla="*/ 0 h 126"/>
              </a:gdLst>
              <a:ahLst/>
              <a:cxnLst>
                <a:cxn ang="0">
                  <a:pos x="T0" y="T1"/>
                </a:cxn>
                <a:cxn ang="0">
                  <a:pos x="T2" y="T3"/>
                </a:cxn>
                <a:cxn ang="0">
                  <a:pos x="T4" y="T5"/>
                </a:cxn>
                <a:cxn ang="0">
                  <a:pos x="T6" y="T7"/>
                </a:cxn>
              </a:cxnLst>
              <a:rect l="0" t="0" r="r" b="b"/>
              <a:pathLst>
                <a:path w="126" h="126">
                  <a:moveTo>
                    <a:pt x="125" y="0"/>
                  </a:moveTo>
                  <a:lnTo>
                    <a:pt x="0" y="0"/>
                  </a:lnTo>
                  <a:lnTo>
                    <a:pt x="1" y="125"/>
                  </a:lnTo>
                  <a:lnTo>
                    <a:pt x="125"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grpSp>
      <p:sp>
        <p:nvSpPr>
          <p:cNvPr id="10256" name="Rectangle 16"/>
          <p:cNvSpPr>
            <a:spLocks noChangeArrowheads="1"/>
          </p:cNvSpPr>
          <p:nvPr/>
        </p:nvSpPr>
        <p:spPr bwMode="auto">
          <a:xfrm>
            <a:off x="3330575" y="2087563"/>
            <a:ext cx="13684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r">
              <a:defRPr/>
            </a:pPr>
            <a:r>
              <a:rPr lang="en-US" b="1" i="0" u="sng">
                <a:solidFill>
                  <a:schemeClr val="accent1"/>
                </a:solidFill>
                <a:cs typeface="+mn-cs"/>
              </a:rPr>
              <a:t>Clinical</a:t>
            </a:r>
          </a:p>
          <a:p>
            <a:pPr algn="r">
              <a:defRPr/>
            </a:pPr>
            <a:r>
              <a:rPr lang="en-US" b="1" i="0" u="sng">
                <a:solidFill>
                  <a:schemeClr val="accent1"/>
                </a:solidFill>
                <a:cs typeface="+mn-cs"/>
              </a:rPr>
              <a:t>Practice</a:t>
            </a:r>
          </a:p>
        </p:txBody>
      </p:sp>
      <p:sp>
        <p:nvSpPr>
          <p:cNvPr id="10257" name="Rectangle 17"/>
          <p:cNvSpPr>
            <a:spLocks noChangeArrowheads="1"/>
          </p:cNvSpPr>
          <p:nvPr/>
        </p:nvSpPr>
        <p:spPr bwMode="auto">
          <a:xfrm>
            <a:off x="3479800" y="3076575"/>
            <a:ext cx="1163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design</a:t>
            </a:r>
          </a:p>
        </p:txBody>
      </p:sp>
      <p:sp>
        <p:nvSpPr>
          <p:cNvPr id="10258" name="Rectangle 18"/>
          <p:cNvSpPr>
            <a:spLocks noChangeArrowheads="1"/>
          </p:cNvSpPr>
          <p:nvPr/>
        </p:nvSpPr>
        <p:spPr bwMode="auto">
          <a:xfrm>
            <a:off x="1889125" y="4087813"/>
            <a:ext cx="15700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treatment</a:t>
            </a:r>
          </a:p>
        </p:txBody>
      </p:sp>
      <p:sp>
        <p:nvSpPr>
          <p:cNvPr id="10259" name="Rectangle 19"/>
          <p:cNvSpPr>
            <a:spLocks noChangeArrowheads="1"/>
          </p:cNvSpPr>
          <p:nvPr/>
        </p:nvSpPr>
        <p:spPr bwMode="auto">
          <a:xfrm>
            <a:off x="3268663" y="5092700"/>
            <a:ext cx="1435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measure</a:t>
            </a:r>
          </a:p>
        </p:txBody>
      </p:sp>
      <p:grpSp>
        <p:nvGrpSpPr>
          <p:cNvPr id="10254" name="Group 25"/>
          <p:cNvGrpSpPr>
            <a:grpSpLocks/>
          </p:cNvGrpSpPr>
          <p:nvPr/>
        </p:nvGrpSpPr>
        <p:grpSpPr bwMode="auto">
          <a:xfrm>
            <a:off x="3468688" y="3681413"/>
            <a:ext cx="1270000" cy="1277937"/>
            <a:chOff x="2185" y="2319"/>
            <a:chExt cx="800" cy="805"/>
          </a:xfrm>
        </p:grpSpPr>
        <p:sp>
          <p:nvSpPr>
            <p:cNvPr id="10260" name="Oval 20"/>
            <p:cNvSpPr>
              <a:spLocks noChangeArrowheads="1"/>
            </p:cNvSpPr>
            <p:nvPr/>
          </p:nvSpPr>
          <p:spPr bwMode="auto">
            <a:xfrm>
              <a:off x="2185" y="2319"/>
              <a:ext cx="800" cy="805"/>
            </a:xfrm>
            <a:prstGeom prst="ellipse">
              <a:avLst/>
            </a:prstGeom>
            <a:noFill/>
            <a:ln w="1016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10261" name="Freeform 21"/>
            <p:cNvSpPr>
              <a:spLocks/>
            </p:cNvSpPr>
            <p:nvPr/>
          </p:nvSpPr>
          <p:spPr bwMode="auto">
            <a:xfrm>
              <a:off x="2264" y="2337"/>
              <a:ext cx="124" cy="125"/>
            </a:xfrm>
            <a:custGeom>
              <a:avLst/>
              <a:gdLst>
                <a:gd name="T0" fmla="*/ 0 w 124"/>
                <a:gd name="T1" fmla="*/ 0 h 125"/>
                <a:gd name="T2" fmla="*/ 0 w 124"/>
                <a:gd name="T3" fmla="*/ 124 h 125"/>
                <a:gd name="T4" fmla="*/ 123 w 124"/>
                <a:gd name="T5" fmla="*/ 124 h 125"/>
                <a:gd name="T6" fmla="*/ 0 w 124"/>
                <a:gd name="T7" fmla="*/ 0 h 125"/>
              </a:gdLst>
              <a:ahLst/>
              <a:cxnLst>
                <a:cxn ang="0">
                  <a:pos x="T0" y="T1"/>
                </a:cxn>
                <a:cxn ang="0">
                  <a:pos x="T2" y="T3"/>
                </a:cxn>
                <a:cxn ang="0">
                  <a:pos x="T4" y="T5"/>
                </a:cxn>
                <a:cxn ang="0">
                  <a:pos x="T6" y="T7"/>
                </a:cxn>
              </a:cxnLst>
              <a:rect l="0" t="0" r="r" b="b"/>
              <a:pathLst>
                <a:path w="124" h="125">
                  <a:moveTo>
                    <a:pt x="0" y="0"/>
                  </a:moveTo>
                  <a:lnTo>
                    <a:pt x="0" y="124"/>
                  </a:lnTo>
                  <a:lnTo>
                    <a:pt x="123" y="124"/>
                  </a:lnTo>
                  <a:lnTo>
                    <a:pt x="0"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10262" name="Freeform 22"/>
            <p:cNvSpPr>
              <a:spLocks/>
            </p:cNvSpPr>
            <p:nvPr/>
          </p:nvSpPr>
          <p:spPr bwMode="auto">
            <a:xfrm>
              <a:off x="2794" y="2977"/>
              <a:ext cx="121" cy="121"/>
            </a:xfrm>
            <a:custGeom>
              <a:avLst/>
              <a:gdLst>
                <a:gd name="T0" fmla="*/ 120 w 121"/>
                <a:gd name="T1" fmla="*/ 120 h 121"/>
                <a:gd name="T2" fmla="*/ 120 w 121"/>
                <a:gd name="T3" fmla="*/ 0 h 121"/>
                <a:gd name="T4" fmla="*/ 0 w 121"/>
                <a:gd name="T5" fmla="*/ 0 h 121"/>
                <a:gd name="T6" fmla="*/ 120 w 121"/>
                <a:gd name="T7" fmla="*/ 120 h 121"/>
              </a:gdLst>
              <a:ahLst/>
              <a:cxnLst>
                <a:cxn ang="0">
                  <a:pos x="T0" y="T1"/>
                </a:cxn>
                <a:cxn ang="0">
                  <a:pos x="T2" y="T3"/>
                </a:cxn>
                <a:cxn ang="0">
                  <a:pos x="T4" y="T5"/>
                </a:cxn>
                <a:cxn ang="0">
                  <a:pos x="T6" y="T7"/>
                </a:cxn>
              </a:cxnLst>
              <a:rect l="0" t="0" r="r" b="b"/>
              <a:pathLst>
                <a:path w="121" h="121">
                  <a:moveTo>
                    <a:pt x="120" y="120"/>
                  </a:moveTo>
                  <a:lnTo>
                    <a:pt x="120" y="0"/>
                  </a:lnTo>
                  <a:lnTo>
                    <a:pt x="0" y="0"/>
                  </a:lnTo>
                  <a:lnTo>
                    <a:pt x="120" y="12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10263" name="Freeform 23"/>
            <p:cNvSpPr>
              <a:spLocks/>
            </p:cNvSpPr>
            <p:nvPr/>
          </p:nvSpPr>
          <p:spPr bwMode="auto">
            <a:xfrm>
              <a:off x="2221" y="2942"/>
              <a:ext cx="130" cy="131"/>
            </a:xfrm>
            <a:custGeom>
              <a:avLst/>
              <a:gdLst>
                <a:gd name="T0" fmla="*/ 0 w 130"/>
                <a:gd name="T1" fmla="*/ 130 h 131"/>
                <a:gd name="T2" fmla="*/ 129 w 130"/>
                <a:gd name="T3" fmla="*/ 130 h 131"/>
                <a:gd name="T4" fmla="*/ 129 w 130"/>
                <a:gd name="T5" fmla="*/ 0 h 131"/>
                <a:gd name="T6" fmla="*/ 0 w 130"/>
                <a:gd name="T7" fmla="*/ 130 h 131"/>
              </a:gdLst>
              <a:ahLst/>
              <a:cxnLst>
                <a:cxn ang="0">
                  <a:pos x="T0" y="T1"/>
                </a:cxn>
                <a:cxn ang="0">
                  <a:pos x="T2" y="T3"/>
                </a:cxn>
                <a:cxn ang="0">
                  <a:pos x="T4" y="T5"/>
                </a:cxn>
                <a:cxn ang="0">
                  <a:pos x="T6" y="T7"/>
                </a:cxn>
              </a:cxnLst>
              <a:rect l="0" t="0" r="r" b="b"/>
              <a:pathLst>
                <a:path w="130" h="131">
                  <a:moveTo>
                    <a:pt x="0" y="130"/>
                  </a:moveTo>
                  <a:lnTo>
                    <a:pt x="129" y="130"/>
                  </a:lnTo>
                  <a:lnTo>
                    <a:pt x="129" y="0"/>
                  </a:lnTo>
                  <a:lnTo>
                    <a:pt x="0" y="13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10264" name="Freeform 24"/>
            <p:cNvSpPr>
              <a:spLocks/>
            </p:cNvSpPr>
            <p:nvPr/>
          </p:nvSpPr>
          <p:spPr bwMode="auto">
            <a:xfrm>
              <a:off x="2841" y="2395"/>
              <a:ext cx="126" cy="126"/>
            </a:xfrm>
            <a:custGeom>
              <a:avLst/>
              <a:gdLst>
                <a:gd name="T0" fmla="*/ 125 w 126"/>
                <a:gd name="T1" fmla="*/ 0 h 126"/>
                <a:gd name="T2" fmla="*/ 0 w 126"/>
                <a:gd name="T3" fmla="*/ 0 h 126"/>
                <a:gd name="T4" fmla="*/ 1 w 126"/>
                <a:gd name="T5" fmla="*/ 125 h 126"/>
                <a:gd name="T6" fmla="*/ 125 w 126"/>
                <a:gd name="T7" fmla="*/ 0 h 126"/>
              </a:gdLst>
              <a:ahLst/>
              <a:cxnLst>
                <a:cxn ang="0">
                  <a:pos x="T0" y="T1"/>
                </a:cxn>
                <a:cxn ang="0">
                  <a:pos x="T2" y="T3"/>
                </a:cxn>
                <a:cxn ang="0">
                  <a:pos x="T4" y="T5"/>
                </a:cxn>
                <a:cxn ang="0">
                  <a:pos x="T6" y="T7"/>
                </a:cxn>
              </a:cxnLst>
              <a:rect l="0" t="0" r="r" b="b"/>
              <a:pathLst>
                <a:path w="126" h="126">
                  <a:moveTo>
                    <a:pt x="125" y="0"/>
                  </a:moveTo>
                  <a:lnTo>
                    <a:pt x="0" y="0"/>
                  </a:lnTo>
                  <a:lnTo>
                    <a:pt x="1" y="125"/>
                  </a:lnTo>
                  <a:lnTo>
                    <a:pt x="125"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grpSp>
      <p:sp>
        <p:nvSpPr>
          <p:cNvPr id="10266" name="Rectangle 26"/>
          <p:cNvSpPr>
            <a:spLocks noChangeArrowheads="1"/>
          </p:cNvSpPr>
          <p:nvPr/>
        </p:nvSpPr>
        <p:spPr bwMode="auto">
          <a:xfrm>
            <a:off x="4619625" y="4087813"/>
            <a:ext cx="12827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chemeClr val="accent1"/>
                </a:solidFill>
                <a:cs typeface="+mn-cs"/>
              </a:rPr>
              <a:t>analyze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8498" name="Rectangle 2"/>
          <p:cNvSpPr>
            <a:spLocks noGrp="1" noChangeArrowheads="1"/>
          </p:cNvSpPr>
          <p:nvPr>
            <p:ph type="ctrTitle"/>
          </p:nvPr>
        </p:nvSpPr>
        <p:spPr>
          <a:xfrm>
            <a:off x="685800" y="0"/>
            <a:ext cx="7772400" cy="1371600"/>
          </a:xfrm>
        </p:spPr>
        <p:txBody>
          <a:bodyPr/>
          <a:lstStyle/>
          <a:p>
            <a:pPr eaLnBrk="1" hangingPunct="1">
              <a:defRPr/>
            </a:pPr>
            <a:r>
              <a:rPr lang="en-GB" sz="4000" b="1" dirty="0" smtClean="0">
                <a:effectLst>
                  <a:outerShdw blurRad="38100" dist="38100" dir="2700000" algn="tl">
                    <a:srgbClr val="000000"/>
                  </a:outerShdw>
                </a:effectLst>
                <a:cs typeface="+mj-cs"/>
              </a:rPr>
              <a:t>Source of threat</a:t>
            </a:r>
            <a:endParaRPr lang="en-US" sz="4000" b="1" dirty="0" smtClean="0">
              <a:effectLst>
                <a:outerShdw blurRad="38100" dist="38100" dir="2700000" algn="tl">
                  <a:srgbClr val="000000"/>
                </a:outerShdw>
              </a:effectLst>
              <a:cs typeface="+mj-cs"/>
            </a:endParaRPr>
          </a:p>
        </p:txBody>
      </p:sp>
      <p:sp>
        <p:nvSpPr>
          <p:cNvPr id="1258499" name="Rectangle 3"/>
          <p:cNvSpPr>
            <a:spLocks noGrp="1" noChangeArrowheads="1"/>
          </p:cNvSpPr>
          <p:nvPr>
            <p:ph type="subTitle" idx="1"/>
          </p:nvPr>
        </p:nvSpPr>
        <p:spPr>
          <a:xfrm>
            <a:off x="228600" y="1341438"/>
            <a:ext cx="8610600" cy="5094287"/>
          </a:xfrm>
        </p:spPr>
        <p:txBody>
          <a:bodyPr/>
          <a:lstStyle/>
          <a:p>
            <a:pPr eaLnBrk="1" hangingPunct="1">
              <a:defRPr/>
            </a:pPr>
            <a:r>
              <a:rPr lang="en-US" sz="2800" b="1" dirty="0" smtClean="0">
                <a:solidFill>
                  <a:srgbClr val="FFFF00"/>
                </a:solidFill>
                <a:cs typeface="+mn-cs"/>
              </a:rPr>
              <a:t>External  </a:t>
            </a:r>
          </a:p>
          <a:p>
            <a:pPr eaLnBrk="1" hangingPunct="1">
              <a:defRPr/>
            </a:pPr>
            <a:r>
              <a:rPr lang="en-US" sz="2400" b="1" dirty="0" smtClean="0">
                <a:solidFill>
                  <a:srgbClr val="FFFFFF"/>
                </a:solidFill>
                <a:cs typeface="+mn-cs"/>
              </a:rPr>
              <a:t>Shared with other animals focus on the outside and how to behave in the outside world to minimize threat and harm</a:t>
            </a:r>
            <a:r>
              <a:rPr lang="en-US" sz="2800" b="1" dirty="0" smtClean="0">
                <a:solidFill>
                  <a:srgbClr val="FFFFFF"/>
                </a:solidFill>
                <a:cs typeface="+mn-cs"/>
              </a:rPr>
              <a:t> </a:t>
            </a:r>
          </a:p>
          <a:p>
            <a:pPr eaLnBrk="1" hangingPunct="1">
              <a:defRPr/>
            </a:pPr>
            <a:endParaRPr lang="en-US" sz="2800" b="1" dirty="0" smtClean="0">
              <a:solidFill>
                <a:schemeClr val="bg1"/>
              </a:solidFill>
              <a:cs typeface="+mn-cs"/>
            </a:endParaRPr>
          </a:p>
          <a:p>
            <a:pPr algn="l" eaLnBrk="1" hangingPunct="1">
              <a:defRPr/>
            </a:pPr>
            <a:endParaRPr lang="en-US" sz="2800" b="1" dirty="0" smtClean="0">
              <a:solidFill>
                <a:schemeClr val="bg1"/>
              </a:solidFill>
              <a:cs typeface="+mn-cs"/>
            </a:endParaRPr>
          </a:p>
          <a:p>
            <a:pPr eaLnBrk="1" hangingPunct="1">
              <a:defRPr/>
            </a:pPr>
            <a:r>
              <a:rPr lang="en-US" sz="2800" b="1" dirty="0" smtClean="0">
                <a:solidFill>
                  <a:srgbClr val="FFFF00"/>
                </a:solidFill>
                <a:cs typeface="+mn-cs"/>
              </a:rPr>
              <a:t>Internal</a:t>
            </a:r>
          </a:p>
          <a:p>
            <a:pPr eaLnBrk="1" hangingPunct="1">
              <a:defRPr/>
            </a:pPr>
            <a:r>
              <a:rPr lang="en-US" sz="2400" b="1" dirty="0" smtClean="0">
                <a:solidFill>
                  <a:srgbClr val="FFFFFF"/>
                </a:solidFill>
                <a:cs typeface="+mn-cs"/>
              </a:rPr>
              <a:t>Can be threatened by the emergence of internal emotions, desires fantasies and memories </a:t>
            </a:r>
          </a:p>
          <a:p>
            <a:pPr eaLnBrk="1" hangingPunct="1">
              <a:defRPr/>
            </a:pPr>
            <a:endParaRPr lang="en-US" sz="2400" b="1" dirty="0" smtClean="0">
              <a:solidFill>
                <a:schemeClr val="bg1"/>
              </a:solidFill>
              <a:cs typeface="+mn-cs"/>
            </a:endParaRPr>
          </a:p>
          <a:p>
            <a:pPr eaLnBrk="1" hangingPunct="1">
              <a:defRPr/>
            </a:pPr>
            <a:r>
              <a:rPr lang="en-US" sz="2400" b="1" dirty="0" smtClean="0">
                <a:solidFill>
                  <a:srgbClr val="FFFFFF"/>
                </a:solidFill>
                <a:cs typeface="+mn-cs"/>
              </a:rPr>
              <a:t>Both can be very clear or very subtle threats</a:t>
            </a:r>
          </a:p>
          <a:p>
            <a:pPr eaLnBrk="1" hangingPunct="1">
              <a:defRPr/>
            </a:pPr>
            <a:endParaRPr lang="en-US" sz="2400" b="1" dirty="0" smtClean="0">
              <a:solidFill>
                <a:srgbClr val="FF0000"/>
              </a:solidFill>
              <a:cs typeface="+mn-cs"/>
            </a:endParaRPr>
          </a:p>
          <a:p>
            <a:pPr eaLnBrk="1" hangingPunct="1">
              <a:defRPr/>
            </a:pPr>
            <a:endParaRPr lang="en-US" sz="2400" b="1" dirty="0" smtClean="0">
              <a:solidFill>
                <a:srgbClr val="FF0000"/>
              </a:solidFill>
              <a:cs typeface="+mn-cs"/>
            </a:endParaRPr>
          </a:p>
          <a:p>
            <a:pPr eaLnBrk="1" hangingPunct="1">
              <a:defRPr/>
            </a:pPr>
            <a:endParaRPr lang="en-US" sz="2400" b="1" dirty="0" smtClean="0">
              <a:solidFill>
                <a:srgbClr val="FF0000"/>
              </a:solidFill>
              <a:cs typeface="+mn-cs"/>
            </a:endParaRPr>
          </a:p>
        </p:txBody>
      </p:sp>
      <p:sp>
        <p:nvSpPr>
          <p:cNvPr id="32772" name="AutoShape 4"/>
          <p:cNvSpPr>
            <a:spLocks noChangeArrowheads="1"/>
          </p:cNvSpPr>
          <p:nvPr/>
        </p:nvSpPr>
        <p:spPr bwMode="auto">
          <a:xfrm>
            <a:off x="4322763" y="2873375"/>
            <a:ext cx="381000" cy="914400"/>
          </a:xfrm>
          <a:prstGeom prst="upDownArrow">
            <a:avLst>
              <a:gd name="adj1" fmla="val 50000"/>
              <a:gd name="adj2" fmla="val 48000"/>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800">
              <a:effectLst>
                <a:outerShdw blurRad="38100" dist="38100" dir="2700000" algn="tl">
                  <a:srgbClr val="000000">
                    <a:alpha val="43137"/>
                  </a:srgbClr>
                </a:outerShdw>
              </a:effectLst>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990600"/>
          </a:xfrm>
        </p:spPr>
        <p:txBody>
          <a:bodyPr/>
          <a:lstStyle/>
          <a:p>
            <a:pPr>
              <a:defRPr/>
            </a:pPr>
            <a:r>
              <a:rPr lang="en-GB" dirty="0" smtClean="0"/>
              <a:t>External and internal threats</a:t>
            </a:r>
            <a:endParaRPr lang="en-GB" dirty="0"/>
          </a:p>
        </p:txBody>
      </p:sp>
      <p:sp>
        <p:nvSpPr>
          <p:cNvPr id="3" name="Content Placeholder 2"/>
          <p:cNvSpPr>
            <a:spLocks noGrp="1"/>
          </p:cNvSpPr>
          <p:nvPr>
            <p:ph idx="1"/>
          </p:nvPr>
        </p:nvSpPr>
        <p:spPr>
          <a:xfrm>
            <a:off x="468313" y="1196975"/>
            <a:ext cx="8289925" cy="5256213"/>
          </a:xfrm>
        </p:spPr>
        <p:txBody>
          <a:bodyPr>
            <a:normAutofit lnSpcReduction="10000"/>
          </a:bodyPr>
          <a:lstStyle/>
          <a:p>
            <a:pPr marL="0" indent="0">
              <a:defRPr/>
            </a:pPr>
            <a:endParaRPr lang="en-GB" dirty="0"/>
          </a:p>
          <a:p>
            <a:pPr marL="0" indent="0">
              <a:defRPr/>
            </a:pPr>
            <a:r>
              <a:rPr lang="en-GB" dirty="0" smtClean="0"/>
              <a:t>For example, a person attending a social event might fear:</a:t>
            </a:r>
          </a:p>
          <a:p>
            <a:pPr>
              <a:buFont typeface="Arial"/>
              <a:buChar char="•"/>
              <a:defRPr/>
            </a:pPr>
            <a:r>
              <a:rPr lang="en-GB" dirty="0" smtClean="0"/>
              <a:t>being rejected by the people there (external threat) </a:t>
            </a:r>
          </a:p>
          <a:p>
            <a:pPr>
              <a:buFont typeface="Arial"/>
              <a:buChar char="•"/>
              <a:defRPr/>
            </a:pPr>
            <a:r>
              <a:rPr lang="en-GB" dirty="0" smtClean="0"/>
              <a:t>also worry about being overwhelmed with anxiety (internal threat). </a:t>
            </a:r>
          </a:p>
          <a:p>
            <a:pPr>
              <a:buFont typeface="Arial"/>
              <a:buChar char="•"/>
              <a:defRPr/>
            </a:pPr>
            <a:endParaRPr lang="en-GB" dirty="0"/>
          </a:p>
          <a:p>
            <a:pPr marL="0" indent="0">
              <a:defRPr/>
            </a:pPr>
            <a:r>
              <a:rPr lang="en-GB" dirty="0" smtClean="0"/>
              <a:t>Such threats often interact: e.g. the same person might fear their anxiety will become so overwhelming that other people will notice and criticise them (external threat).</a:t>
            </a:r>
          </a:p>
          <a:p>
            <a:pPr marL="0" indent="0">
              <a:defRPr/>
            </a:pPr>
            <a:endParaRPr lang="en-GB" dirty="0"/>
          </a:p>
          <a:p>
            <a:pPr marL="0" indent="0">
              <a:defRPr/>
            </a:pPr>
            <a:r>
              <a:rPr lang="en-GB" dirty="0" smtClean="0"/>
              <a:t>The protection strategies for internal and external threats can be different. Coping might include: </a:t>
            </a:r>
          </a:p>
          <a:p>
            <a:pPr>
              <a:buFont typeface="Arial"/>
              <a:buChar char="•"/>
              <a:defRPr/>
            </a:pPr>
            <a:r>
              <a:rPr lang="en-GB" dirty="0" smtClean="0"/>
              <a:t>being non-assertive and people pleasing (external)  </a:t>
            </a:r>
          </a:p>
          <a:p>
            <a:pPr>
              <a:buFont typeface="Arial"/>
              <a:buChar char="•"/>
              <a:defRPr/>
            </a:pPr>
            <a:r>
              <a:rPr lang="en-GB" dirty="0" smtClean="0"/>
              <a:t>using alcohol to reduce anxiety (internal). </a:t>
            </a:r>
          </a:p>
          <a:p>
            <a:pPr marL="0" indent="0">
              <a:defRPr/>
            </a:pPr>
            <a:endParaRPr lang="en-GB" dirty="0"/>
          </a:p>
          <a:p>
            <a:pPr marL="0" indent="0">
              <a:defRPr/>
            </a:pPr>
            <a:r>
              <a:rPr lang="en-GB" dirty="0" smtClean="0"/>
              <a:t>(adapted from </a:t>
            </a:r>
            <a:r>
              <a:rPr lang="en-GB" dirty="0" err="1" smtClean="0"/>
              <a:t>Tobyn</a:t>
            </a:r>
            <a:r>
              <a:rPr lang="en-GB" dirty="0" smtClean="0"/>
              <a:t> Bell)</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990600"/>
          </a:xfrm>
        </p:spPr>
        <p:txBody>
          <a:bodyPr/>
          <a:lstStyle/>
          <a:p>
            <a:pPr>
              <a:defRPr/>
            </a:pPr>
            <a:r>
              <a:rPr lang="en-GB" sz="3200" dirty="0" smtClean="0"/>
              <a:t>Self-monitoring and self-blame as protection</a:t>
            </a:r>
            <a:endParaRPr lang="en-GB" sz="3200" dirty="0"/>
          </a:p>
        </p:txBody>
      </p:sp>
      <p:sp>
        <p:nvSpPr>
          <p:cNvPr id="162819" name="Content Placeholder 2"/>
          <p:cNvSpPr>
            <a:spLocks noGrp="1"/>
          </p:cNvSpPr>
          <p:nvPr>
            <p:ph idx="1"/>
          </p:nvPr>
        </p:nvSpPr>
        <p:spPr>
          <a:xfrm>
            <a:off x="457200" y="1052513"/>
            <a:ext cx="8229600" cy="5424487"/>
          </a:xfrm>
        </p:spPr>
        <p:txBody>
          <a:bodyPr/>
          <a:lstStyle/>
          <a:p>
            <a:pPr marL="0" indent="0">
              <a:buFont typeface="Arial" pitchFamily="34" charset="0"/>
              <a:buNone/>
              <a:defRPr/>
            </a:pPr>
            <a:r>
              <a:rPr lang="en-GB" altLang="en-US" dirty="0" smtClean="0"/>
              <a:t>Self-monitoring and self-blame can be used to appease someone we see as more powerful than us, as a means to stay safe and out of harm. If, for example, a bully or a parent’s behaviour is frightening and unpredictable we might try and tip-toe around them like they are a sleeping tiger. When we do arouse their negative attention we might be cross at ourselves for increasing our vulnerability or the risk of attack. </a:t>
            </a:r>
          </a:p>
          <a:p>
            <a:pPr marL="0" indent="0">
              <a:buFont typeface="Arial" pitchFamily="34" charset="0"/>
              <a:buNone/>
              <a:defRPr/>
            </a:pPr>
            <a:endParaRPr lang="en-GB" altLang="en-US" dirty="0" smtClean="0"/>
          </a:p>
          <a:p>
            <a:pPr marL="0" indent="0">
              <a:buFont typeface="Arial" pitchFamily="34" charset="0"/>
              <a:buNone/>
              <a:defRPr/>
            </a:pPr>
            <a:endParaRPr lang="en-GB" altLang="en-US" dirty="0" smtClean="0"/>
          </a:p>
          <a:p>
            <a:pPr marL="0" indent="0">
              <a:buFont typeface="Arial" pitchFamily="34" charset="0"/>
              <a:buNone/>
              <a:defRPr/>
            </a:pPr>
            <a:endParaRPr lang="en-GB" altLang="en-US" dirty="0" smtClean="0"/>
          </a:p>
          <a:p>
            <a:pPr marL="0" indent="0">
              <a:buFont typeface="Arial" pitchFamily="34" charset="0"/>
              <a:buNone/>
              <a:defRPr/>
            </a:pPr>
            <a:endParaRPr lang="en-GB" altLang="en-US" dirty="0" smtClean="0"/>
          </a:p>
          <a:p>
            <a:pPr marL="0" indent="0">
              <a:buFont typeface="Arial" pitchFamily="34" charset="0"/>
              <a:buNone/>
              <a:defRPr/>
            </a:pPr>
            <a:endParaRPr lang="en-GB" altLang="en-US" dirty="0" smtClean="0"/>
          </a:p>
          <a:p>
            <a:pPr marL="0" indent="0">
              <a:buFont typeface="Arial" pitchFamily="34" charset="0"/>
              <a:buNone/>
              <a:defRPr/>
            </a:pPr>
            <a:endParaRPr lang="en-GB" altLang="en-US" dirty="0" smtClean="0"/>
          </a:p>
          <a:p>
            <a:pPr marL="0" indent="0">
              <a:buFont typeface="Arial" pitchFamily="34" charset="0"/>
              <a:buNone/>
              <a:defRPr/>
            </a:pPr>
            <a:r>
              <a:rPr lang="en-GB" altLang="en-US" dirty="0" smtClean="0"/>
              <a:t>If we cannot control or influence the behaviours of important others, we might begin to keep a tight watch over our own actions and emotions, blaming ourselves severely for mistakes. Blaming the other person might be too scary or dangerous, especially for a child. (</a:t>
            </a:r>
            <a:r>
              <a:rPr lang="en-GB" altLang="en-US" dirty="0" err="1" smtClean="0"/>
              <a:t>Tobyn</a:t>
            </a:r>
            <a:r>
              <a:rPr lang="en-GB" altLang="en-US" dirty="0" smtClean="0"/>
              <a:t> Bell)</a:t>
            </a:r>
          </a:p>
          <a:p>
            <a:pPr marL="0" indent="0">
              <a:buFont typeface="Arial" pitchFamily="34" charset="0"/>
              <a:buNone/>
              <a:defRPr/>
            </a:pPr>
            <a:endParaRPr lang="en-GB" altLang="en-US" dirty="0" smtClean="0"/>
          </a:p>
        </p:txBody>
      </p:sp>
      <p:pic>
        <p:nvPicPr>
          <p:cNvPr id="1259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167063"/>
            <a:ext cx="2090738"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157538"/>
            <a:ext cx="2065337"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3167063"/>
            <a:ext cx="2619375" cy="186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5600" y="520700"/>
          <a:ext cx="8521700" cy="5699472"/>
        </p:xfrm>
        <a:graphic>
          <a:graphicData uri="http://schemas.openxmlformats.org/drawingml/2006/table">
            <a:tbl>
              <a:tblPr/>
              <a:tblGrid>
                <a:gridCol w="2914650"/>
                <a:gridCol w="1912938"/>
                <a:gridCol w="3694112"/>
              </a:tblGrid>
              <a:tr h="5790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FF"/>
                          </a:solidFill>
                          <a:effectLst/>
                          <a:latin typeface="Helvetica" charset="0"/>
                          <a:ea typeface="ＭＳ Ｐゴシック" charset="0"/>
                          <a:cs typeface="ＭＳ Ｐゴシック" charset="0"/>
                        </a:rPr>
                        <a:t>COPING STRATEGY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FFFFFF"/>
                          </a:solidFill>
                          <a:effectLst/>
                          <a:latin typeface="Helvetica" charset="0"/>
                          <a:ea typeface="ＭＳ Ｐゴシック" charset="0"/>
                          <a:cs typeface="ＭＳ Ｐゴシック" charset="0"/>
                        </a:rPr>
                        <a:t>Examples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FF"/>
                          </a:solidFill>
                          <a:effectLst/>
                          <a:latin typeface="Helvetica" charset="0"/>
                          <a:ea typeface="ＭＳ Ｐゴシック" charset="0"/>
                          <a:cs typeface="ＭＳ Ｐゴシック" charset="0"/>
                        </a:rPr>
                        <a:t>INTENDED CONSEQUENCES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rgbClr val="FFFFFF"/>
                          </a:solidFill>
                          <a:effectLst/>
                          <a:latin typeface="Helvetica" charset="0"/>
                          <a:ea typeface="ＭＳ Ｐゴシック" charset="0"/>
                          <a:cs typeface="ＭＳ Ｐゴシック" charset="0"/>
                        </a:rPr>
                        <a:t>POSSIBLE UNINTENDED CONSEQUENCES OR DRAWBACKS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Always putting on a brave face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r>
              <a:tr h="6400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Be as others want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Withdrawing from other people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Avoid situations where I can ‘fail’</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Drinking alcohol to cope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Trying to be perfect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Analysing and going over my mistakes</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CB"/>
                    </a:solidFill>
                  </a:tcPr>
                </a:tc>
              </a:tr>
              <a:tr h="64000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rgbClr val="000000"/>
                          </a:solidFill>
                          <a:effectLst/>
                          <a:latin typeface="Helvetica" charset="0"/>
                          <a:ea typeface="ＭＳ Ｐゴシック" charset="0"/>
                          <a:cs typeface="ＭＳ Ｐゴシック" charset="0"/>
                        </a:rPr>
                        <a:t>Preparing for the worst/ worrying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Helvetica" charset="0"/>
                        <a:ea typeface="ＭＳ Ｐゴシック" charset="0"/>
                        <a:cs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3" y="514350"/>
            <a:ext cx="8229600" cy="735013"/>
          </a:xfrm>
        </p:spPr>
        <p:txBody>
          <a:bodyPr/>
          <a:lstStyle/>
          <a:p>
            <a:pPr>
              <a:defRPr/>
            </a:pPr>
            <a:r>
              <a:rPr lang="en-GB" dirty="0" smtClean="0"/>
              <a:t>CHAIR EXERCISE</a:t>
            </a:r>
            <a:endParaRPr lang="en-GB" dirty="0"/>
          </a:p>
        </p:txBody>
      </p:sp>
      <p:sp>
        <p:nvSpPr>
          <p:cNvPr id="3" name="Content Placeholder 2"/>
          <p:cNvSpPr>
            <a:spLocks noGrp="1"/>
          </p:cNvSpPr>
          <p:nvPr>
            <p:ph idx="1"/>
          </p:nvPr>
        </p:nvSpPr>
        <p:spPr>
          <a:xfrm>
            <a:off x="444500" y="1362075"/>
            <a:ext cx="8445500" cy="5000625"/>
          </a:xfrm>
        </p:spPr>
        <p:txBody>
          <a:bodyPr/>
          <a:lstStyle/>
          <a:p>
            <a:pPr marL="0" indent="0" algn="ctr">
              <a:buFont typeface="Arial" pitchFamily="34" charset="0"/>
              <a:buNone/>
              <a:defRPr/>
            </a:pPr>
            <a:r>
              <a:rPr lang="en-GB" dirty="0" smtClean="0"/>
              <a:t>Write down some recent examples of your own self-criticism. Try and remember a situation when you gave yourself a hard time: what did you say or feel towards yourself?</a:t>
            </a:r>
          </a:p>
          <a:p>
            <a:pPr algn="ctr">
              <a:defRPr/>
            </a:pPr>
            <a:endParaRPr lang="en-GB" dirty="0"/>
          </a:p>
          <a:p>
            <a:pPr algn="ctr">
              <a:defRPr/>
            </a:pPr>
            <a:endParaRPr lang="en-GB" dirty="0" smtClean="0"/>
          </a:p>
          <a:p>
            <a:pPr algn="ctr">
              <a:defRPr/>
            </a:pPr>
            <a:endParaRPr lang="en-GB" dirty="0" smtClean="0"/>
          </a:p>
          <a:p>
            <a:pPr algn="ctr">
              <a:defRPr/>
            </a:pPr>
            <a:endParaRPr lang="en-GB" dirty="0"/>
          </a:p>
          <a:p>
            <a:pPr algn="ctr">
              <a:defRPr/>
            </a:pPr>
            <a:endParaRPr lang="en-GB" dirty="0" smtClean="0"/>
          </a:p>
          <a:p>
            <a:pPr algn="ctr">
              <a:defRPr/>
            </a:pPr>
            <a:endParaRPr lang="en-GB" dirty="0"/>
          </a:p>
          <a:p>
            <a:pPr marL="0" indent="0" algn="ctr">
              <a:buFont typeface="Arial" pitchFamily="34" charset="0"/>
              <a:buNone/>
              <a:defRPr/>
            </a:pPr>
            <a:endParaRPr lang="en-GB" dirty="0" smtClean="0"/>
          </a:p>
          <a:p>
            <a:pPr marL="0" indent="0" algn="ctr">
              <a:buFont typeface="Arial" pitchFamily="34" charset="0"/>
              <a:buNone/>
              <a:defRPr/>
            </a:pPr>
            <a:r>
              <a:rPr lang="en-GB" dirty="0" smtClean="0"/>
              <a:t>Read these criticisms out loud to an empty chair, imagining someone else is sitting there. How you think a person in the chair might feel or respond?</a:t>
            </a:r>
            <a:endParaRPr lang="en-GB" dirty="0"/>
          </a:p>
        </p:txBody>
      </p:sp>
      <p:pic>
        <p:nvPicPr>
          <p:cNvPr id="128003" name="Picture 2" descr="http://newsimg.bbc.co.uk/media/images/42425000/jpg/_42425115_mastermind_chair_2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336800"/>
            <a:ext cx="3441700"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76375" y="981075"/>
          <a:ext cx="6605588" cy="5364479"/>
        </p:xfrm>
        <a:graphic>
          <a:graphicData uri="http://schemas.openxmlformats.org/drawingml/2006/table">
            <a:tbl>
              <a:tblPr firstRow="1" firstCol="1" bandRow="1"/>
              <a:tblGrid>
                <a:gridCol w="3302794"/>
                <a:gridCol w="3302794"/>
              </a:tblGrid>
              <a:tr h="487651">
                <a:tc>
                  <a:txBody>
                    <a:bodyPr/>
                    <a:lstStyle/>
                    <a:p>
                      <a:pPr algn="ctr">
                        <a:spcAft>
                          <a:spcPts val="0"/>
                        </a:spcAft>
                      </a:pPr>
                      <a:r>
                        <a:rPr lang="en-GB" sz="1600" b="1" dirty="0">
                          <a:solidFill>
                            <a:schemeClr val="tx2"/>
                          </a:solidFill>
                          <a:effectLst/>
                          <a:latin typeface="Times New Roman"/>
                          <a:ea typeface="Calibri"/>
                          <a:cs typeface="Times New Roman"/>
                        </a:rPr>
                        <a:t>COMPASSIONATE SELF-CORRECTION</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solidFill>
                            <a:schemeClr val="tx2"/>
                          </a:solidFill>
                          <a:effectLst/>
                          <a:latin typeface="Times New Roman"/>
                          <a:ea typeface="Calibri"/>
                          <a:cs typeface="Times New Roman"/>
                        </a:rPr>
                        <a:t>SHAME BASED SELF-ATTACKING</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5907">
                <a:tc>
                  <a:txBody>
                    <a:bodyPr/>
                    <a:lstStyle/>
                    <a:p>
                      <a:pPr>
                        <a:spcAft>
                          <a:spcPts val="0"/>
                        </a:spcAft>
                      </a:pPr>
                      <a:r>
                        <a:rPr lang="en-GB" sz="1600" dirty="0">
                          <a:effectLst/>
                          <a:latin typeface="Times New Roman"/>
                          <a:ea typeface="Calibri"/>
                          <a:cs typeface="Times New Roman"/>
                        </a:rPr>
                        <a:t>-</a:t>
                      </a:r>
                      <a:r>
                        <a:rPr lang="en-GB" sz="1600" dirty="0" smtClean="0">
                          <a:effectLst/>
                          <a:latin typeface="Times New Roman"/>
                          <a:ea typeface="Calibri"/>
                          <a:cs typeface="Times New Roman"/>
                        </a:rPr>
                        <a:t>Focuses </a:t>
                      </a:r>
                      <a:r>
                        <a:rPr lang="en-GB" sz="1600" dirty="0">
                          <a:effectLst/>
                          <a:latin typeface="Times New Roman"/>
                          <a:ea typeface="Calibri"/>
                          <a:cs typeface="Times New Roman"/>
                        </a:rPr>
                        <a:t>on the desire to improve</a:t>
                      </a:r>
                    </a:p>
                    <a:p>
                      <a:pPr>
                        <a:spcAft>
                          <a:spcPts val="0"/>
                        </a:spcAft>
                      </a:pPr>
                      <a:r>
                        <a:rPr lang="en-GB" sz="1600" dirty="0">
                          <a:effectLst/>
                          <a:latin typeface="Times New Roman"/>
                          <a:ea typeface="Calibri"/>
                          <a:cs typeface="Times New Roman"/>
                        </a:rPr>
                        <a:t> </a:t>
                      </a:r>
                      <a:r>
                        <a:rPr lang="en-GB" sz="1600" dirty="0" smtClean="0">
                          <a:effectLst/>
                          <a:latin typeface="Times New Roman"/>
                          <a:ea typeface="Calibri"/>
                          <a:cs typeface="Times New Roman"/>
                        </a:rPr>
                        <a:t>-</a:t>
                      </a:r>
                      <a:r>
                        <a:rPr lang="en-GB" sz="1600" dirty="0">
                          <a:effectLst/>
                          <a:latin typeface="Times New Roman"/>
                          <a:ea typeface="Calibri"/>
                          <a:cs typeface="Times New Roman"/>
                        </a:rPr>
                        <a:t>Focuses on growth and enhancement</a:t>
                      </a:r>
                    </a:p>
                    <a:p>
                      <a:pPr>
                        <a:spcAft>
                          <a:spcPts val="0"/>
                        </a:spcAft>
                      </a:pPr>
                      <a:r>
                        <a:rPr lang="en-GB" sz="1600" dirty="0">
                          <a:effectLst/>
                          <a:latin typeface="Times New Roman"/>
                          <a:ea typeface="Calibri"/>
                          <a:cs typeface="Times New Roman"/>
                        </a:rPr>
                        <a:t>-Is forward-looking</a:t>
                      </a:r>
                    </a:p>
                    <a:p>
                      <a:pPr>
                        <a:spcAft>
                          <a:spcPts val="0"/>
                        </a:spcAft>
                      </a:pPr>
                      <a:r>
                        <a:rPr lang="en-GB" sz="1600" dirty="0">
                          <a:effectLst/>
                          <a:latin typeface="Times New Roman"/>
                          <a:ea typeface="Calibri"/>
                          <a:cs typeface="Times New Roman"/>
                        </a:rPr>
                        <a:t>-Is given with encouragement support and kindness</a:t>
                      </a:r>
                    </a:p>
                    <a:p>
                      <a:pPr>
                        <a:spcAft>
                          <a:spcPts val="0"/>
                        </a:spcAft>
                      </a:pPr>
                      <a:r>
                        <a:rPr lang="en-GB" sz="1600" dirty="0">
                          <a:effectLst/>
                          <a:latin typeface="Times New Roman"/>
                          <a:ea typeface="Calibri"/>
                          <a:cs typeface="Times New Roman"/>
                        </a:rPr>
                        <a:t>-Builds on positives (e.g. seeing what one did well and then considering learning points)</a:t>
                      </a:r>
                    </a:p>
                    <a:p>
                      <a:pPr>
                        <a:spcAft>
                          <a:spcPts val="0"/>
                        </a:spcAft>
                      </a:pPr>
                      <a:r>
                        <a:rPr lang="en-GB" sz="1600" dirty="0">
                          <a:effectLst/>
                          <a:latin typeface="Times New Roman"/>
                          <a:ea typeface="Calibri"/>
                          <a:cs typeface="Times New Roman"/>
                        </a:rPr>
                        <a:t>-Focuses on attributes and specific qualities of self</a:t>
                      </a:r>
                    </a:p>
                    <a:p>
                      <a:pPr>
                        <a:spcAft>
                          <a:spcPts val="0"/>
                        </a:spcAft>
                      </a:pPr>
                      <a:r>
                        <a:rPr lang="en-GB" sz="1600" dirty="0">
                          <a:effectLst/>
                          <a:latin typeface="Times New Roman"/>
                          <a:ea typeface="Calibri"/>
                          <a:cs typeface="Times New Roman"/>
                        </a:rPr>
                        <a:t>-Focuses on and hopes for success</a:t>
                      </a:r>
                    </a:p>
                    <a:p>
                      <a:pPr>
                        <a:spcAft>
                          <a:spcPts val="0"/>
                        </a:spcAft>
                      </a:pPr>
                      <a:r>
                        <a:rPr lang="en-GB" sz="1600" dirty="0">
                          <a:effectLst/>
                          <a:latin typeface="Times New Roman"/>
                          <a:ea typeface="Calibri"/>
                          <a:cs typeface="Times New Roman"/>
                        </a:rPr>
                        <a:t>-Increases chances of engaging</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Times New Roman"/>
                          <a:ea typeface="Calibri"/>
                          <a:cs typeface="Times New Roman"/>
                        </a:rPr>
                        <a:t>-Focuses on the desire to condemn and punish</a:t>
                      </a:r>
                    </a:p>
                    <a:p>
                      <a:pPr>
                        <a:spcAft>
                          <a:spcPts val="0"/>
                        </a:spcAft>
                      </a:pPr>
                      <a:r>
                        <a:rPr lang="en-GB" sz="1600" dirty="0">
                          <a:effectLst/>
                          <a:latin typeface="Times New Roman"/>
                          <a:ea typeface="Calibri"/>
                          <a:cs typeface="Times New Roman"/>
                        </a:rPr>
                        <a:t>-Focuses on punishing past errors</a:t>
                      </a:r>
                    </a:p>
                    <a:p>
                      <a:pPr>
                        <a:spcAft>
                          <a:spcPts val="0"/>
                        </a:spcAft>
                      </a:pPr>
                      <a:r>
                        <a:rPr lang="en-GB" sz="1600" dirty="0">
                          <a:effectLst/>
                          <a:latin typeface="Times New Roman"/>
                          <a:ea typeface="Calibri"/>
                          <a:cs typeface="Times New Roman"/>
                        </a:rPr>
                        <a:t>-Is often backward looking</a:t>
                      </a:r>
                    </a:p>
                    <a:p>
                      <a:pPr>
                        <a:spcAft>
                          <a:spcPts val="0"/>
                        </a:spcAft>
                      </a:pPr>
                      <a:r>
                        <a:rPr lang="en-GB" sz="1600" dirty="0">
                          <a:effectLst/>
                          <a:latin typeface="Times New Roman"/>
                          <a:ea typeface="Calibri"/>
                          <a:cs typeface="Times New Roman"/>
                        </a:rPr>
                        <a:t>-Is given with anger, frustration, contempt, disappointment</a:t>
                      </a:r>
                    </a:p>
                    <a:p>
                      <a:pPr>
                        <a:spcAft>
                          <a:spcPts val="0"/>
                        </a:spcAft>
                      </a:pPr>
                      <a:r>
                        <a:rPr lang="en-GB" sz="1600" dirty="0">
                          <a:effectLst/>
                          <a:latin typeface="Times New Roman"/>
                          <a:ea typeface="Calibri"/>
                          <a:cs typeface="Times New Roman"/>
                        </a:rPr>
                        <a:t>-Focuses on deficits and fear of exposure</a:t>
                      </a:r>
                    </a:p>
                    <a:p>
                      <a:pPr>
                        <a:spcAft>
                          <a:spcPts val="0"/>
                        </a:spcAft>
                      </a:pPr>
                      <a:r>
                        <a:rPr lang="en-GB" sz="1600" dirty="0">
                          <a:effectLst/>
                          <a:latin typeface="Times New Roman"/>
                          <a:ea typeface="Calibri"/>
                          <a:cs typeface="Times New Roman"/>
                        </a:rPr>
                        <a:t> </a:t>
                      </a:r>
                      <a:r>
                        <a:rPr lang="en-GB" sz="1600" dirty="0" smtClean="0">
                          <a:effectLst/>
                          <a:latin typeface="Times New Roman"/>
                          <a:ea typeface="Calibri"/>
                          <a:cs typeface="Times New Roman"/>
                        </a:rPr>
                        <a:t>-</a:t>
                      </a:r>
                      <a:r>
                        <a:rPr lang="en-GB" sz="1600" dirty="0">
                          <a:effectLst/>
                          <a:latin typeface="Times New Roman"/>
                          <a:ea typeface="Calibri"/>
                          <a:cs typeface="Times New Roman"/>
                        </a:rPr>
                        <a:t>Focuses on a blaming whole self</a:t>
                      </a:r>
                    </a:p>
                    <a:p>
                      <a:pPr>
                        <a:spcAft>
                          <a:spcPts val="0"/>
                        </a:spcAft>
                      </a:pPr>
                      <a:r>
                        <a:rPr lang="en-GB" sz="1600" dirty="0">
                          <a:effectLst/>
                          <a:latin typeface="Times New Roman"/>
                          <a:ea typeface="Calibri"/>
                          <a:cs typeface="Times New Roman"/>
                        </a:rPr>
                        <a:t> </a:t>
                      </a:r>
                      <a:r>
                        <a:rPr lang="en-GB" sz="1600" dirty="0" smtClean="0">
                          <a:effectLst/>
                          <a:latin typeface="Times New Roman"/>
                          <a:ea typeface="Calibri"/>
                          <a:cs typeface="Times New Roman"/>
                        </a:rPr>
                        <a:t>-</a:t>
                      </a:r>
                      <a:r>
                        <a:rPr lang="en-GB" sz="1600" dirty="0">
                          <a:effectLst/>
                          <a:latin typeface="Times New Roman"/>
                          <a:ea typeface="Calibri"/>
                          <a:cs typeface="Times New Roman"/>
                        </a:rPr>
                        <a:t>Focuses on high fear of failure</a:t>
                      </a:r>
                    </a:p>
                    <a:p>
                      <a:pPr>
                        <a:spcAft>
                          <a:spcPts val="0"/>
                        </a:spcAft>
                      </a:pPr>
                      <a:r>
                        <a:rPr lang="en-GB" sz="1600" dirty="0">
                          <a:effectLst/>
                          <a:latin typeface="Times New Roman"/>
                          <a:ea typeface="Calibri"/>
                          <a:cs typeface="Times New Roman"/>
                        </a:rPr>
                        <a:t>-Increases chances of avoidance and withdrawal</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26">
                <a:tc>
                  <a:txBody>
                    <a:bodyPr/>
                    <a:lstStyle/>
                    <a:p>
                      <a:pPr algn="ctr">
                        <a:spcAft>
                          <a:spcPts val="0"/>
                        </a:spcAft>
                      </a:pPr>
                      <a:r>
                        <a:rPr lang="en-GB" sz="1600" b="1" dirty="0">
                          <a:solidFill>
                            <a:schemeClr val="tx2"/>
                          </a:solidFill>
                          <a:effectLst/>
                          <a:latin typeface="Times New Roman"/>
                          <a:ea typeface="Calibri"/>
                          <a:cs typeface="Times New Roman"/>
                        </a:rPr>
                        <a:t>FOR MISTAKES</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solidFill>
                            <a:schemeClr val="tx2"/>
                          </a:solidFill>
                          <a:effectLst/>
                          <a:latin typeface="Times New Roman"/>
                          <a:ea typeface="Calibri"/>
                          <a:cs typeface="Times New Roman"/>
                        </a:rPr>
                        <a:t>FOR MISTAKES</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6779">
                <a:tc>
                  <a:txBody>
                    <a:bodyPr/>
                    <a:lstStyle/>
                    <a:p>
                      <a:pPr>
                        <a:spcAft>
                          <a:spcPts val="0"/>
                        </a:spcAft>
                      </a:pPr>
                      <a:r>
                        <a:rPr lang="en-GB" sz="1600" dirty="0">
                          <a:effectLst/>
                          <a:latin typeface="Times New Roman"/>
                          <a:ea typeface="Calibri"/>
                          <a:cs typeface="Times New Roman"/>
                        </a:rPr>
                        <a:t>-Guilt, engage </a:t>
                      </a:r>
                      <a:r>
                        <a:rPr lang="en-GB" sz="1600" dirty="0" smtClean="0">
                          <a:effectLst/>
                          <a:latin typeface="Times New Roman"/>
                          <a:ea typeface="Calibri"/>
                          <a:cs typeface="Times New Roman"/>
                        </a:rPr>
                        <a:t>with feelings</a:t>
                      </a:r>
                      <a:endParaRPr lang="en-GB" sz="1600" dirty="0">
                        <a:effectLst/>
                        <a:latin typeface="Times New Roman"/>
                        <a:ea typeface="Calibri"/>
                        <a:cs typeface="Times New Roman"/>
                      </a:endParaRPr>
                    </a:p>
                    <a:p>
                      <a:pPr>
                        <a:spcAft>
                          <a:spcPts val="0"/>
                        </a:spcAft>
                      </a:pPr>
                      <a:r>
                        <a:rPr lang="en-GB" sz="1600" dirty="0">
                          <a:effectLst/>
                          <a:latin typeface="Times New Roman"/>
                          <a:ea typeface="Calibri"/>
                          <a:cs typeface="Times New Roman"/>
                        </a:rPr>
                        <a:t>-Sorrow, remorse</a:t>
                      </a:r>
                    </a:p>
                    <a:p>
                      <a:pPr>
                        <a:spcAft>
                          <a:spcPts val="0"/>
                        </a:spcAft>
                      </a:pPr>
                      <a:r>
                        <a:rPr lang="en-GB" sz="1600" dirty="0">
                          <a:effectLst/>
                          <a:latin typeface="Times New Roman"/>
                          <a:ea typeface="Calibri"/>
                          <a:cs typeface="Times New Roman"/>
                        </a:rPr>
                        <a:t>-Reparation</a:t>
                      </a:r>
                    </a:p>
                    <a:p>
                      <a:pPr>
                        <a:spcAft>
                          <a:spcPts val="0"/>
                        </a:spcAft>
                      </a:pPr>
                      <a:r>
                        <a:rPr lang="en-GB" sz="1600" dirty="0">
                          <a:effectLst/>
                          <a:latin typeface="Times New Roman"/>
                          <a:ea typeface="Calibri"/>
                          <a:cs typeface="Times New Roman"/>
                        </a:rPr>
                        <a:t> </a:t>
                      </a:r>
                    </a:p>
                    <a:p>
                      <a:pPr>
                        <a:spcAft>
                          <a:spcPts val="0"/>
                        </a:spcAft>
                      </a:pPr>
                      <a:r>
                        <a:rPr lang="en-GB" sz="1600" i="1" dirty="0">
                          <a:effectLst/>
                          <a:latin typeface="Times New Roman"/>
                          <a:ea typeface="Calibri"/>
                          <a:cs typeface="Times New Roman"/>
                        </a:rPr>
                        <a:t>Example: the </a:t>
                      </a:r>
                      <a:r>
                        <a:rPr lang="en-GB" sz="1600" i="1" dirty="0" smtClean="0">
                          <a:effectLst/>
                          <a:latin typeface="Times New Roman"/>
                          <a:ea typeface="Calibri"/>
                          <a:cs typeface="Times New Roman"/>
                        </a:rPr>
                        <a:t>encouraging/supportive </a:t>
                      </a:r>
                      <a:r>
                        <a:rPr lang="en-GB" sz="1600" i="1" dirty="0">
                          <a:effectLst/>
                          <a:latin typeface="Times New Roman"/>
                          <a:ea typeface="Calibri"/>
                          <a:cs typeface="Times New Roman"/>
                        </a:rPr>
                        <a:t>teacher with the child who is struggling</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Times New Roman"/>
                          <a:ea typeface="Calibri"/>
                          <a:cs typeface="Times New Roman"/>
                        </a:rPr>
                        <a:t>-Shame, avoidance, fear</a:t>
                      </a:r>
                    </a:p>
                    <a:p>
                      <a:pPr>
                        <a:spcAft>
                          <a:spcPts val="0"/>
                        </a:spcAft>
                      </a:pPr>
                      <a:r>
                        <a:rPr lang="en-GB" sz="1600" dirty="0">
                          <a:effectLst/>
                          <a:latin typeface="Times New Roman"/>
                          <a:ea typeface="Calibri"/>
                          <a:cs typeface="Times New Roman"/>
                        </a:rPr>
                        <a:t>-Heart-sink, lowered mood</a:t>
                      </a:r>
                    </a:p>
                    <a:p>
                      <a:pPr>
                        <a:spcAft>
                          <a:spcPts val="0"/>
                        </a:spcAft>
                      </a:pPr>
                      <a:r>
                        <a:rPr lang="en-GB" sz="1600" dirty="0">
                          <a:effectLst/>
                          <a:latin typeface="Times New Roman"/>
                          <a:ea typeface="Calibri"/>
                          <a:cs typeface="Times New Roman"/>
                        </a:rPr>
                        <a:t>-Aggression</a:t>
                      </a:r>
                    </a:p>
                    <a:p>
                      <a:pPr>
                        <a:spcAft>
                          <a:spcPts val="0"/>
                        </a:spcAft>
                      </a:pPr>
                      <a:r>
                        <a:rPr lang="en-GB" sz="1600" dirty="0">
                          <a:effectLst/>
                          <a:latin typeface="Times New Roman"/>
                          <a:ea typeface="Calibri"/>
                          <a:cs typeface="Times New Roman"/>
                        </a:rPr>
                        <a:t> </a:t>
                      </a:r>
                    </a:p>
                    <a:p>
                      <a:pPr>
                        <a:spcAft>
                          <a:spcPts val="0"/>
                        </a:spcAft>
                      </a:pPr>
                      <a:r>
                        <a:rPr lang="en-GB" sz="1600" i="1" dirty="0">
                          <a:effectLst/>
                          <a:latin typeface="Times New Roman"/>
                          <a:ea typeface="Calibri"/>
                          <a:cs typeface="Times New Roman"/>
                        </a:rPr>
                        <a:t>Example: the critical teacher with the child who is struggling</a:t>
                      </a:r>
                    </a:p>
                  </a:txBody>
                  <a:tcPr marL="68568" marR="68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idx="4294967295"/>
          </p:nvPr>
        </p:nvSpPr>
        <p:spPr>
          <a:xfrm>
            <a:off x="684213" y="188913"/>
            <a:ext cx="7772400" cy="838200"/>
          </a:xfrm>
        </p:spPr>
        <p:txBody>
          <a:bodyPr/>
          <a:lstStyle/>
          <a:p>
            <a:pPr>
              <a:defRPr/>
            </a:pPr>
            <a:r>
              <a:rPr lang="en-GB" sz="3200" b="1">
                <a:solidFill>
                  <a:srgbClr val="FFFF00"/>
                </a:solidFill>
                <a:effectLst>
                  <a:outerShdw blurRad="38100" dist="38100" dir="2700000" algn="tl">
                    <a:srgbClr val="000000"/>
                  </a:outerShdw>
                </a:effectLst>
                <a:latin typeface="Times New Roman" charset="0"/>
              </a:rPr>
              <a:t>Compassionate Mind-Self</a:t>
            </a:r>
          </a:p>
        </p:txBody>
      </p:sp>
      <p:sp>
        <p:nvSpPr>
          <p:cNvPr id="827395" name="Rectangle 3"/>
          <p:cNvSpPr>
            <a:spLocks noGrp="1" noChangeArrowheads="1"/>
          </p:cNvSpPr>
          <p:nvPr>
            <p:ph type="subTitle" idx="4294967295"/>
          </p:nvPr>
        </p:nvSpPr>
        <p:spPr>
          <a:xfrm>
            <a:off x="1331913" y="1052513"/>
            <a:ext cx="6578600" cy="5257800"/>
          </a:xfrm>
        </p:spPr>
        <p:txBody>
          <a:bodyPr/>
          <a:lstStyle/>
          <a:p>
            <a:pPr marL="0" indent="0">
              <a:defRPr/>
            </a:pPr>
            <a:endParaRPr lang="en-GB" sz="2400" b="1" dirty="0">
              <a:solidFill>
                <a:srgbClr val="FF9933"/>
              </a:solidFill>
            </a:endParaRPr>
          </a:p>
          <a:p>
            <a:pPr marL="0" indent="0">
              <a:defRPr/>
            </a:pPr>
            <a:endParaRPr lang="en-GB" sz="2800" b="1" dirty="0">
              <a:solidFill>
                <a:schemeClr val="bg1"/>
              </a:solidFill>
            </a:endParaRPr>
          </a:p>
          <a:p>
            <a:pPr marL="0" indent="0">
              <a:defRPr/>
            </a:pPr>
            <a:endParaRPr lang="en-GB" sz="2800" b="1" dirty="0">
              <a:solidFill>
                <a:schemeClr val="bg1"/>
              </a:solidFill>
            </a:endParaRPr>
          </a:p>
          <a:p>
            <a:pPr marL="0" indent="0">
              <a:defRPr/>
            </a:pPr>
            <a:endParaRPr lang="en-GB" sz="2400" b="1" dirty="0">
              <a:solidFill>
                <a:schemeClr val="bg1"/>
              </a:solidFill>
            </a:endParaRPr>
          </a:p>
          <a:p>
            <a:pPr marL="0" indent="0">
              <a:defRPr/>
            </a:pPr>
            <a:endParaRPr lang="en-GB" sz="2400" b="1" dirty="0">
              <a:solidFill>
                <a:schemeClr val="bg1"/>
              </a:solidFill>
            </a:endParaRPr>
          </a:p>
        </p:txBody>
      </p:sp>
      <p:sp>
        <p:nvSpPr>
          <p:cNvPr id="133123" name="Oval 4"/>
          <p:cNvSpPr>
            <a:spLocks noChangeArrowheads="1"/>
          </p:cNvSpPr>
          <p:nvPr/>
        </p:nvSpPr>
        <p:spPr bwMode="auto">
          <a:xfrm>
            <a:off x="1979613" y="1125538"/>
            <a:ext cx="5400675" cy="4535487"/>
          </a:xfrm>
          <a:prstGeom prst="ellipse">
            <a:avLst/>
          </a:prstGeom>
          <a:solidFill>
            <a:srgbClr val="99CCFF"/>
          </a:solidFill>
          <a:ln w="9525">
            <a:solidFill>
              <a:schemeClr val="tx1"/>
            </a:solidFill>
            <a:round/>
            <a:headEnd/>
            <a:tailEnd/>
          </a:ln>
        </p:spPr>
        <p:txBody>
          <a:bodyPr wrap="none" anchor="ctr"/>
          <a:lstStyle/>
          <a:p>
            <a:pPr>
              <a:lnSpc>
                <a:spcPct val="90000"/>
              </a:lnSpc>
              <a:spcBef>
                <a:spcPct val="20000"/>
              </a:spcBef>
            </a:pPr>
            <a:endParaRPr lang="en-US" b="1">
              <a:solidFill>
                <a:schemeClr val="bg1"/>
              </a:solidFill>
              <a:latin typeface="Times New Roman" charset="0"/>
            </a:endParaRPr>
          </a:p>
        </p:txBody>
      </p:sp>
      <p:sp>
        <p:nvSpPr>
          <p:cNvPr id="827397" name="Text Box 5"/>
          <p:cNvSpPr txBox="1">
            <a:spLocks noChangeArrowheads="1"/>
          </p:cNvSpPr>
          <p:nvPr/>
        </p:nvSpPr>
        <p:spPr bwMode="auto">
          <a:xfrm>
            <a:off x="4030663" y="1751013"/>
            <a:ext cx="143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Imagery</a:t>
            </a:r>
          </a:p>
        </p:txBody>
      </p:sp>
      <p:sp>
        <p:nvSpPr>
          <p:cNvPr id="827398" name="Text Box 6"/>
          <p:cNvSpPr txBox="1">
            <a:spLocks noChangeArrowheads="1"/>
          </p:cNvSpPr>
          <p:nvPr/>
        </p:nvSpPr>
        <p:spPr bwMode="auto">
          <a:xfrm>
            <a:off x="2268538" y="249237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Attention</a:t>
            </a:r>
          </a:p>
        </p:txBody>
      </p:sp>
      <p:sp>
        <p:nvSpPr>
          <p:cNvPr id="133126" name="Text Box 7"/>
          <p:cNvSpPr txBox="1">
            <a:spLocks noChangeArrowheads="1"/>
          </p:cNvSpPr>
          <p:nvPr/>
        </p:nvSpPr>
        <p:spPr bwMode="auto">
          <a:xfrm>
            <a:off x="5795963" y="24923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endParaRPr lang="en-US" sz="2800" b="1">
              <a:latin typeface="Times New Roman" charset="0"/>
              <a:cs typeface="Arial" charset="0"/>
            </a:endParaRPr>
          </a:p>
        </p:txBody>
      </p:sp>
      <p:sp>
        <p:nvSpPr>
          <p:cNvPr id="827400" name="Text Box 8"/>
          <p:cNvSpPr txBox="1">
            <a:spLocks noChangeArrowheads="1"/>
          </p:cNvSpPr>
          <p:nvPr/>
        </p:nvSpPr>
        <p:spPr bwMode="auto">
          <a:xfrm>
            <a:off x="6227763" y="2492375"/>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Reasoning</a:t>
            </a:r>
          </a:p>
        </p:txBody>
      </p:sp>
      <p:sp>
        <p:nvSpPr>
          <p:cNvPr id="827401" name="Text Box 9"/>
          <p:cNvSpPr txBox="1">
            <a:spLocks noChangeArrowheads="1"/>
          </p:cNvSpPr>
          <p:nvPr/>
        </p:nvSpPr>
        <p:spPr bwMode="auto">
          <a:xfrm>
            <a:off x="2484438" y="4292600"/>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Feeling</a:t>
            </a:r>
          </a:p>
        </p:txBody>
      </p:sp>
      <p:sp>
        <p:nvSpPr>
          <p:cNvPr id="827402" name="Text Box 10"/>
          <p:cNvSpPr txBox="1">
            <a:spLocks noChangeArrowheads="1"/>
          </p:cNvSpPr>
          <p:nvPr/>
        </p:nvSpPr>
        <p:spPr bwMode="auto">
          <a:xfrm>
            <a:off x="6156325" y="4149725"/>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Behaviour</a:t>
            </a:r>
          </a:p>
        </p:txBody>
      </p:sp>
      <p:sp>
        <p:nvSpPr>
          <p:cNvPr id="827403" name="Text Box 11"/>
          <p:cNvSpPr txBox="1">
            <a:spLocks noChangeArrowheads="1"/>
          </p:cNvSpPr>
          <p:nvPr/>
        </p:nvSpPr>
        <p:spPr bwMode="auto">
          <a:xfrm>
            <a:off x="4068763" y="4954588"/>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Sensory</a:t>
            </a:r>
          </a:p>
        </p:txBody>
      </p:sp>
      <p:sp>
        <p:nvSpPr>
          <p:cNvPr id="133131" name="Oval 12"/>
          <p:cNvSpPr>
            <a:spLocks noChangeArrowheads="1"/>
          </p:cNvSpPr>
          <p:nvPr/>
        </p:nvSpPr>
        <p:spPr bwMode="auto">
          <a:xfrm>
            <a:off x="2987675" y="2133600"/>
            <a:ext cx="3311525" cy="2735263"/>
          </a:xfrm>
          <a:prstGeom prst="ellipse">
            <a:avLst/>
          </a:prstGeom>
          <a:solidFill>
            <a:srgbClr val="FFFFCC"/>
          </a:solidFill>
          <a:ln w="9525">
            <a:solidFill>
              <a:schemeClr val="tx1"/>
            </a:solidFill>
            <a:round/>
            <a:headEnd/>
            <a:tailEnd/>
          </a:ln>
        </p:spPr>
        <p:txBody>
          <a:bodyPr wrap="none" anchor="ctr"/>
          <a:lstStyle/>
          <a:p>
            <a:pPr>
              <a:lnSpc>
                <a:spcPct val="90000"/>
              </a:lnSpc>
              <a:spcBef>
                <a:spcPct val="20000"/>
              </a:spcBef>
            </a:pPr>
            <a:endParaRPr lang="en-US" b="1">
              <a:solidFill>
                <a:schemeClr val="bg1"/>
              </a:solidFill>
              <a:latin typeface="Times New Roman" charset="0"/>
            </a:endParaRPr>
          </a:p>
        </p:txBody>
      </p:sp>
      <p:sp>
        <p:nvSpPr>
          <p:cNvPr id="827405" name="Text Box 13"/>
          <p:cNvSpPr txBox="1">
            <a:spLocks noChangeArrowheads="1"/>
          </p:cNvSpPr>
          <p:nvPr/>
        </p:nvSpPr>
        <p:spPr bwMode="auto">
          <a:xfrm>
            <a:off x="2916238" y="3357563"/>
            <a:ext cx="11509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nSpc>
                <a:spcPct val="65000"/>
              </a:lnSpc>
              <a:spcBef>
                <a:spcPct val="50000"/>
              </a:spcBef>
            </a:pPr>
            <a:r>
              <a:rPr lang="en-GB" sz="1400" b="1">
                <a:solidFill>
                  <a:schemeClr val="accent2"/>
                </a:solidFill>
                <a:latin typeface="Times New Roman" charset="0"/>
                <a:cs typeface="Arial" charset="0"/>
              </a:rPr>
              <a:t>Care for </a:t>
            </a:r>
          </a:p>
          <a:p>
            <a:pPr>
              <a:lnSpc>
                <a:spcPct val="65000"/>
              </a:lnSpc>
              <a:spcBef>
                <a:spcPct val="50000"/>
              </a:spcBef>
            </a:pPr>
            <a:r>
              <a:rPr lang="en-GB" sz="1400" b="1">
                <a:solidFill>
                  <a:schemeClr val="accent2"/>
                </a:solidFill>
                <a:latin typeface="Times New Roman" charset="0"/>
                <a:cs typeface="Arial" charset="0"/>
              </a:rPr>
              <a:t>well-being</a:t>
            </a:r>
          </a:p>
        </p:txBody>
      </p:sp>
      <p:sp>
        <p:nvSpPr>
          <p:cNvPr id="827406" name="Text Box 14"/>
          <p:cNvSpPr txBox="1">
            <a:spLocks noChangeArrowheads="1"/>
          </p:cNvSpPr>
          <p:nvPr/>
        </p:nvSpPr>
        <p:spPr bwMode="auto">
          <a:xfrm>
            <a:off x="3348038" y="2781300"/>
            <a:ext cx="115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Sensitivity</a:t>
            </a:r>
          </a:p>
        </p:txBody>
      </p:sp>
      <p:sp>
        <p:nvSpPr>
          <p:cNvPr id="827407" name="Text Box 15"/>
          <p:cNvSpPr txBox="1">
            <a:spLocks noChangeArrowheads="1"/>
          </p:cNvSpPr>
          <p:nvPr/>
        </p:nvSpPr>
        <p:spPr bwMode="auto">
          <a:xfrm>
            <a:off x="4932363" y="270827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Sympathy</a:t>
            </a:r>
          </a:p>
        </p:txBody>
      </p:sp>
      <p:sp>
        <p:nvSpPr>
          <p:cNvPr id="827408" name="Text Box 16"/>
          <p:cNvSpPr txBox="1">
            <a:spLocks noChangeArrowheads="1"/>
          </p:cNvSpPr>
          <p:nvPr/>
        </p:nvSpPr>
        <p:spPr bwMode="auto">
          <a:xfrm>
            <a:off x="5435600" y="3284538"/>
            <a:ext cx="1008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Distress tolerance</a:t>
            </a:r>
          </a:p>
        </p:txBody>
      </p:sp>
      <p:sp>
        <p:nvSpPr>
          <p:cNvPr id="827409" name="Text Box 17"/>
          <p:cNvSpPr txBox="1">
            <a:spLocks noChangeArrowheads="1"/>
          </p:cNvSpPr>
          <p:nvPr/>
        </p:nvSpPr>
        <p:spPr bwMode="auto">
          <a:xfrm>
            <a:off x="4932363" y="4076700"/>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Empathy</a:t>
            </a:r>
          </a:p>
        </p:txBody>
      </p:sp>
      <p:sp>
        <p:nvSpPr>
          <p:cNvPr id="133137" name="Text Box 18"/>
          <p:cNvSpPr txBox="1">
            <a:spLocks noChangeArrowheads="1"/>
          </p:cNvSpPr>
          <p:nvPr/>
        </p:nvSpPr>
        <p:spPr bwMode="auto">
          <a:xfrm>
            <a:off x="3059113" y="436562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endParaRPr lang="en-US" sz="2800" b="1">
              <a:latin typeface="Times New Roman" charset="0"/>
              <a:cs typeface="Arial" charset="0"/>
            </a:endParaRPr>
          </a:p>
        </p:txBody>
      </p:sp>
      <p:sp>
        <p:nvSpPr>
          <p:cNvPr id="827411" name="Text Box 19"/>
          <p:cNvSpPr txBox="1">
            <a:spLocks noChangeArrowheads="1"/>
          </p:cNvSpPr>
          <p:nvPr/>
        </p:nvSpPr>
        <p:spPr bwMode="auto">
          <a:xfrm>
            <a:off x="3322638" y="4017963"/>
            <a:ext cx="12969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Non-Judgement</a:t>
            </a:r>
          </a:p>
        </p:txBody>
      </p:sp>
      <p:sp>
        <p:nvSpPr>
          <p:cNvPr id="133139" name="Oval 20"/>
          <p:cNvSpPr>
            <a:spLocks noChangeArrowheads="1"/>
          </p:cNvSpPr>
          <p:nvPr/>
        </p:nvSpPr>
        <p:spPr bwMode="auto">
          <a:xfrm>
            <a:off x="3995738" y="3284538"/>
            <a:ext cx="1439862" cy="649287"/>
          </a:xfrm>
          <a:prstGeom prst="ellipse">
            <a:avLst/>
          </a:prstGeom>
          <a:solidFill>
            <a:srgbClr val="FFFFFF"/>
          </a:solidFill>
          <a:ln w="9525">
            <a:solidFill>
              <a:schemeClr val="tx1"/>
            </a:solidFill>
            <a:round/>
            <a:headEnd/>
            <a:tailEnd/>
          </a:ln>
        </p:spPr>
        <p:txBody>
          <a:bodyPr wrap="none" anchor="ctr"/>
          <a:lstStyle/>
          <a:p>
            <a:pPr>
              <a:lnSpc>
                <a:spcPct val="90000"/>
              </a:lnSpc>
              <a:spcBef>
                <a:spcPct val="20000"/>
              </a:spcBef>
            </a:pPr>
            <a:endParaRPr lang="en-US" b="1">
              <a:solidFill>
                <a:schemeClr val="bg1"/>
              </a:solidFill>
              <a:latin typeface="Times New Roman" charset="0"/>
            </a:endParaRPr>
          </a:p>
        </p:txBody>
      </p:sp>
      <p:sp>
        <p:nvSpPr>
          <p:cNvPr id="827413" name="Text Box 21"/>
          <p:cNvSpPr txBox="1">
            <a:spLocks noChangeArrowheads="1"/>
          </p:cNvSpPr>
          <p:nvPr/>
        </p:nvSpPr>
        <p:spPr bwMode="auto">
          <a:xfrm>
            <a:off x="4067175" y="3429000"/>
            <a:ext cx="1368425" cy="33655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GB" sz="1600" b="1" smtClean="0">
                <a:solidFill>
                  <a:srgbClr val="FF33CC"/>
                </a:solidFill>
                <a:effectLst>
                  <a:outerShdw blurRad="38100" dist="38100" dir="2700000" algn="tl">
                    <a:srgbClr val="000000"/>
                  </a:outerShdw>
                </a:effectLst>
                <a:latin typeface="Times New Roman" charset="0"/>
              </a:rPr>
              <a:t>Compassion</a:t>
            </a:r>
          </a:p>
        </p:txBody>
      </p:sp>
      <p:sp>
        <p:nvSpPr>
          <p:cNvPr id="827414" name="Text Box 22"/>
          <p:cNvSpPr txBox="1">
            <a:spLocks noChangeArrowheads="1"/>
          </p:cNvSpPr>
          <p:nvPr/>
        </p:nvSpPr>
        <p:spPr bwMode="auto">
          <a:xfrm>
            <a:off x="3924300" y="2420938"/>
            <a:ext cx="1584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nSpc>
                <a:spcPct val="90000"/>
              </a:lnSpc>
              <a:spcBef>
                <a:spcPct val="50000"/>
              </a:spcBef>
            </a:pPr>
            <a:r>
              <a:rPr lang="en-GB" sz="1600" b="1">
                <a:solidFill>
                  <a:schemeClr val="accent2"/>
                </a:solidFill>
                <a:latin typeface="Imprint MT Shadow" charset="0"/>
                <a:cs typeface="Arial" charset="0"/>
              </a:rPr>
              <a:t>ATTRIBUTES</a:t>
            </a:r>
          </a:p>
        </p:txBody>
      </p:sp>
      <p:sp>
        <p:nvSpPr>
          <p:cNvPr id="827415" name="Text Box 23"/>
          <p:cNvSpPr txBox="1">
            <a:spLocks noChangeArrowheads="1"/>
          </p:cNvSpPr>
          <p:nvPr/>
        </p:nvSpPr>
        <p:spPr bwMode="auto">
          <a:xfrm>
            <a:off x="3060700" y="1425575"/>
            <a:ext cx="32400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nSpc>
                <a:spcPct val="90000"/>
              </a:lnSpc>
              <a:spcBef>
                <a:spcPct val="50000"/>
              </a:spcBef>
            </a:pPr>
            <a:r>
              <a:rPr lang="en-GB" sz="1600" b="1">
                <a:solidFill>
                  <a:srgbClr val="006600"/>
                </a:solidFill>
                <a:latin typeface="Imprint MT Shadow" charset="0"/>
                <a:cs typeface="Arial" charset="0"/>
              </a:rPr>
              <a:t>SKILLS -TRAINING</a:t>
            </a:r>
          </a:p>
        </p:txBody>
      </p:sp>
      <p:sp>
        <p:nvSpPr>
          <p:cNvPr id="827416" name="Text Box 24"/>
          <p:cNvSpPr txBox="1">
            <a:spLocks noChangeArrowheads="1"/>
          </p:cNvSpPr>
          <p:nvPr/>
        </p:nvSpPr>
        <p:spPr bwMode="auto">
          <a:xfrm>
            <a:off x="827088" y="1474788"/>
            <a:ext cx="1728787" cy="374650"/>
          </a:xfrm>
          <a:prstGeom prst="rect">
            <a:avLst/>
          </a:prstGeom>
          <a:noFill/>
          <a:ln w="9525">
            <a:noFill/>
            <a:miter lim="800000"/>
            <a:headEnd/>
            <a:tailEnd/>
          </a:ln>
          <a:effectLst/>
        </p:spPr>
        <p:txBody>
          <a:bodyPr>
            <a:spAutoFit/>
          </a:bodyPr>
          <a:lstStyle>
            <a:lvl1pPr marL="342900" indent="-3429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90000"/>
              </a:lnSpc>
              <a:spcBef>
                <a:spcPct val="50000"/>
              </a:spcBef>
              <a:defRPr/>
            </a:pPr>
            <a:r>
              <a:rPr lang="en-GB" sz="2000" b="1" dirty="0" smtClean="0">
                <a:solidFill>
                  <a:srgbClr val="FFFFFF"/>
                </a:solidFill>
                <a:effectLst>
                  <a:outerShdw blurRad="38100" dist="38100" dir="2700000" algn="tl">
                    <a:srgbClr val="000000"/>
                  </a:outerShdw>
                </a:effectLst>
                <a:latin typeface="Times New Roman" charset="0"/>
              </a:rPr>
              <a:t>WISDOM</a:t>
            </a:r>
          </a:p>
        </p:txBody>
      </p:sp>
      <p:sp>
        <p:nvSpPr>
          <p:cNvPr id="827418" name="Text Box 26"/>
          <p:cNvSpPr txBox="1">
            <a:spLocks noChangeArrowheads="1"/>
          </p:cNvSpPr>
          <p:nvPr/>
        </p:nvSpPr>
        <p:spPr bwMode="auto">
          <a:xfrm>
            <a:off x="7019925" y="1330325"/>
            <a:ext cx="1728788" cy="374650"/>
          </a:xfrm>
          <a:prstGeom prst="rect">
            <a:avLst/>
          </a:prstGeom>
          <a:noFill/>
          <a:ln w="9525">
            <a:noFill/>
            <a:miter lim="800000"/>
            <a:headEnd/>
            <a:tailEnd/>
          </a:ln>
          <a:effectLst/>
        </p:spPr>
        <p:txBody>
          <a:bodyPr>
            <a:spAutoFit/>
          </a:bodyPr>
          <a:lstStyle>
            <a:lvl1pPr marL="342900" indent="-3429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90000"/>
              </a:lnSpc>
              <a:spcBef>
                <a:spcPct val="50000"/>
              </a:spcBef>
              <a:defRPr/>
            </a:pPr>
            <a:r>
              <a:rPr lang="en-GB" sz="2000" b="1" dirty="0" smtClean="0">
                <a:solidFill>
                  <a:srgbClr val="FFFFFF"/>
                </a:solidFill>
                <a:effectLst>
                  <a:outerShdw blurRad="38100" dist="38100" dir="2700000" algn="tl">
                    <a:srgbClr val="000000"/>
                  </a:outerShdw>
                </a:effectLst>
                <a:latin typeface="Times New Roman" charset="0"/>
              </a:rPr>
              <a:t>WISDOM</a:t>
            </a:r>
          </a:p>
        </p:txBody>
      </p:sp>
      <p:sp>
        <p:nvSpPr>
          <p:cNvPr id="7194" name="Text Box 26"/>
          <p:cNvSpPr txBox="1">
            <a:spLocks noChangeArrowheads="1"/>
          </p:cNvSpPr>
          <p:nvPr/>
        </p:nvSpPr>
        <p:spPr bwMode="auto">
          <a:xfrm>
            <a:off x="177800" y="3213100"/>
            <a:ext cx="1730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effectLst>
                  <a:outerShdw blurRad="38100" dist="38100" dir="2700000" algn="tl">
                    <a:srgbClr val="000000"/>
                  </a:outerShdw>
                </a:effectLst>
                <a:latin typeface="Times New Roman" charset="0"/>
              </a:rPr>
              <a:t>STRENGTH</a:t>
            </a:r>
          </a:p>
        </p:txBody>
      </p:sp>
      <p:sp>
        <p:nvSpPr>
          <p:cNvPr id="7195" name="Text Box 27"/>
          <p:cNvSpPr txBox="1">
            <a:spLocks noChangeArrowheads="1"/>
          </p:cNvSpPr>
          <p:nvPr/>
        </p:nvSpPr>
        <p:spPr bwMode="auto">
          <a:xfrm>
            <a:off x="1116013" y="5589588"/>
            <a:ext cx="24479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solidFill>
                  <a:srgbClr val="FFFFFF"/>
                </a:solidFill>
                <a:effectLst>
                  <a:outerShdw blurRad="38100" dist="38100" dir="2700000" algn="tl">
                    <a:srgbClr val="000000"/>
                  </a:outerShdw>
                </a:effectLst>
                <a:latin typeface="Times New Roman" charset="0"/>
              </a:rPr>
              <a:t>COMMITMENT</a:t>
            </a:r>
          </a:p>
          <a:p>
            <a:pPr>
              <a:spcBef>
                <a:spcPct val="50000"/>
              </a:spcBef>
              <a:defRPr/>
            </a:pPr>
            <a:endParaRPr lang="en-GB" b="1" dirty="0">
              <a:solidFill>
                <a:schemeClr val="bg1"/>
              </a:solidFill>
              <a:latin typeface="Times New Roman" charset="0"/>
            </a:endParaRPr>
          </a:p>
        </p:txBody>
      </p:sp>
      <p:sp>
        <p:nvSpPr>
          <p:cNvPr id="7196" name="Text Box 28"/>
          <p:cNvSpPr txBox="1">
            <a:spLocks noChangeArrowheads="1"/>
          </p:cNvSpPr>
          <p:nvPr/>
        </p:nvSpPr>
        <p:spPr bwMode="auto">
          <a:xfrm>
            <a:off x="7524750" y="3213100"/>
            <a:ext cx="1619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effectLst>
                  <a:outerShdw blurRad="38100" dist="38100" dir="2700000" algn="tl">
                    <a:srgbClr val="000000"/>
                  </a:outerShdw>
                </a:effectLst>
                <a:latin typeface="Times New Roman" charset="0"/>
              </a:rPr>
              <a:t>STRENGTH</a:t>
            </a:r>
          </a:p>
        </p:txBody>
      </p:sp>
      <p:sp>
        <p:nvSpPr>
          <p:cNvPr id="7197" name="Text Box 29"/>
          <p:cNvSpPr txBox="1">
            <a:spLocks noChangeArrowheads="1"/>
          </p:cNvSpPr>
          <p:nvPr/>
        </p:nvSpPr>
        <p:spPr bwMode="auto">
          <a:xfrm>
            <a:off x="6642100" y="5516563"/>
            <a:ext cx="2106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solidFill>
                  <a:srgbClr val="FFFFFF"/>
                </a:solidFill>
                <a:effectLst>
                  <a:outerShdw blurRad="38100" dist="38100" dir="2700000" algn="tl">
                    <a:srgbClr val="000000"/>
                  </a:outerShdw>
                </a:effectLst>
                <a:latin typeface="Times New Roman" charset="0"/>
              </a:rPr>
              <a:t>COMMITMENT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7413">
                                            <p:txEl>
                                              <p:pRg st="0" end="0"/>
                                            </p:txEl>
                                          </p:spTgt>
                                        </p:tgtEl>
                                        <p:attrNameLst>
                                          <p:attrName>style.visibility</p:attrName>
                                        </p:attrNameLst>
                                      </p:cBhvr>
                                      <p:to>
                                        <p:strVal val="visible"/>
                                      </p:to>
                                    </p:set>
                                    <p:anim calcmode="lin" valueType="num">
                                      <p:cBhvr additive="base">
                                        <p:cTn id="7" dur="500" fill="hold"/>
                                        <p:tgtEl>
                                          <p:spTgt spid="8274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7406"/>
                                        </p:tgtEl>
                                        <p:attrNameLst>
                                          <p:attrName>style.visibility</p:attrName>
                                        </p:attrNameLst>
                                      </p:cBhvr>
                                      <p:to>
                                        <p:strVal val="visible"/>
                                      </p:to>
                                    </p:set>
                                    <p:anim calcmode="lin" valueType="num">
                                      <p:cBhvr additive="base">
                                        <p:cTn id="13" dur="500" fill="hold"/>
                                        <p:tgtEl>
                                          <p:spTgt spid="827406"/>
                                        </p:tgtEl>
                                        <p:attrNameLst>
                                          <p:attrName>ppt_x</p:attrName>
                                        </p:attrNameLst>
                                      </p:cBhvr>
                                      <p:tavLst>
                                        <p:tav tm="0">
                                          <p:val>
                                            <p:strVal val="#ppt_x"/>
                                          </p:val>
                                        </p:tav>
                                        <p:tav tm="100000">
                                          <p:val>
                                            <p:strVal val="#ppt_x"/>
                                          </p:val>
                                        </p:tav>
                                      </p:tavLst>
                                    </p:anim>
                                    <p:anim calcmode="lin" valueType="num">
                                      <p:cBhvr additive="base">
                                        <p:cTn id="14" dur="500" fill="hold"/>
                                        <p:tgtEl>
                                          <p:spTgt spid="82740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27414"/>
                                        </p:tgtEl>
                                        <p:attrNameLst>
                                          <p:attrName>style.visibility</p:attrName>
                                        </p:attrNameLst>
                                      </p:cBhvr>
                                      <p:to>
                                        <p:strVal val="visible"/>
                                      </p:to>
                                    </p:set>
                                    <p:anim calcmode="lin" valueType="num">
                                      <p:cBhvr additive="base">
                                        <p:cTn id="17" dur="500" fill="hold"/>
                                        <p:tgtEl>
                                          <p:spTgt spid="827414"/>
                                        </p:tgtEl>
                                        <p:attrNameLst>
                                          <p:attrName>ppt_x</p:attrName>
                                        </p:attrNameLst>
                                      </p:cBhvr>
                                      <p:tavLst>
                                        <p:tav tm="0">
                                          <p:val>
                                            <p:strVal val="#ppt_x"/>
                                          </p:val>
                                        </p:tav>
                                        <p:tav tm="100000">
                                          <p:val>
                                            <p:strVal val="#ppt_x"/>
                                          </p:val>
                                        </p:tav>
                                      </p:tavLst>
                                    </p:anim>
                                    <p:anim calcmode="lin" valueType="num">
                                      <p:cBhvr additive="base">
                                        <p:cTn id="18" dur="500" fill="hold"/>
                                        <p:tgtEl>
                                          <p:spTgt spid="8274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7407"/>
                                        </p:tgtEl>
                                        <p:attrNameLst>
                                          <p:attrName>style.visibility</p:attrName>
                                        </p:attrNameLst>
                                      </p:cBhvr>
                                      <p:to>
                                        <p:strVal val="visible"/>
                                      </p:to>
                                    </p:set>
                                    <p:anim calcmode="lin" valueType="num">
                                      <p:cBhvr additive="base">
                                        <p:cTn id="21" dur="500" fill="hold"/>
                                        <p:tgtEl>
                                          <p:spTgt spid="827407"/>
                                        </p:tgtEl>
                                        <p:attrNameLst>
                                          <p:attrName>ppt_x</p:attrName>
                                        </p:attrNameLst>
                                      </p:cBhvr>
                                      <p:tavLst>
                                        <p:tav tm="0">
                                          <p:val>
                                            <p:strVal val="#ppt_x"/>
                                          </p:val>
                                        </p:tav>
                                        <p:tav tm="100000">
                                          <p:val>
                                            <p:strVal val="#ppt_x"/>
                                          </p:val>
                                        </p:tav>
                                      </p:tavLst>
                                    </p:anim>
                                    <p:anim calcmode="lin" valueType="num">
                                      <p:cBhvr additive="base">
                                        <p:cTn id="22" dur="500" fill="hold"/>
                                        <p:tgtEl>
                                          <p:spTgt spid="82740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27408"/>
                                        </p:tgtEl>
                                        <p:attrNameLst>
                                          <p:attrName>style.visibility</p:attrName>
                                        </p:attrNameLst>
                                      </p:cBhvr>
                                      <p:to>
                                        <p:strVal val="visible"/>
                                      </p:to>
                                    </p:set>
                                    <p:anim calcmode="lin" valueType="num">
                                      <p:cBhvr additive="base">
                                        <p:cTn id="25" dur="500" fill="hold"/>
                                        <p:tgtEl>
                                          <p:spTgt spid="827408"/>
                                        </p:tgtEl>
                                        <p:attrNameLst>
                                          <p:attrName>ppt_x</p:attrName>
                                        </p:attrNameLst>
                                      </p:cBhvr>
                                      <p:tavLst>
                                        <p:tav tm="0">
                                          <p:val>
                                            <p:strVal val="#ppt_x"/>
                                          </p:val>
                                        </p:tav>
                                        <p:tav tm="100000">
                                          <p:val>
                                            <p:strVal val="#ppt_x"/>
                                          </p:val>
                                        </p:tav>
                                      </p:tavLst>
                                    </p:anim>
                                    <p:anim calcmode="lin" valueType="num">
                                      <p:cBhvr additive="base">
                                        <p:cTn id="26" dur="500" fill="hold"/>
                                        <p:tgtEl>
                                          <p:spTgt spid="82740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27409"/>
                                        </p:tgtEl>
                                        <p:attrNameLst>
                                          <p:attrName>style.visibility</p:attrName>
                                        </p:attrNameLst>
                                      </p:cBhvr>
                                      <p:to>
                                        <p:strVal val="visible"/>
                                      </p:to>
                                    </p:set>
                                    <p:anim calcmode="lin" valueType="num">
                                      <p:cBhvr additive="base">
                                        <p:cTn id="29" dur="500" fill="hold"/>
                                        <p:tgtEl>
                                          <p:spTgt spid="827409"/>
                                        </p:tgtEl>
                                        <p:attrNameLst>
                                          <p:attrName>ppt_x</p:attrName>
                                        </p:attrNameLst>
                                      </p:cBhvr>
                                      <p:tavLst>
                                        <p:tav tm="0">
                                          <p:val>
                                            <p:strVal val="#ppt_x"/>
                                          </p:val>
                                        </p:tav>
                                        <p:tav tm="100000">
                                          <p:val>
                                            <p:strVal val="#ppt_x"/>
                                          </p:val>
                                        </p:tav>
                                      </p:tavLst>
                                    </p:anim>
                                    <p:anim calcmode="lin" valueType="num">
                                      <p:cBhvr additive="base">
                                        <p:cTn id="30" dur="500" fill="hold"/>
                                        <p:tgtEl>
                                          <p:spTgt spid="8274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27405"/>
                                        </p:tgtEl>
                                        <p:attrNameLst>
                                          <p:attrName>style.visibility</p:attrName>
                                        </p:attrNameLst>
                                      </p:cBhvr>
                                      <p:to>
                                        <p:strVal val="visible"/>
                                      </p:to>
                                    </p:set>
                                    <p:anim calcmode="lin" valueType="num">
                                      <p:cBhvr additive="base">
                                        <p:cTn id="33" dur="500" fill="hold"/>
                                        <p:tgtEl>
                                          <p:spTgt spid="827405"/>
                                        </p:tgtEl>
                                        <p:attrNameLst>
                                          <p:attrName>ppt_x</p:attrName>
                                        </p:attrNameLst>
                                      </p:cBhvr>
                                      <p:tavLst>
                                        <p:tav tm="0">
                                          <p:val>
                                            <p:strVal val="#ppt_x"/>
                                          </p:val>
                                        </p:tav>
                                        <p:tav tm="100000">
                                          <p:val>
                                            <p:strVal val="#ppt_x"/>
                                          </p:val>
                                        </p:tav>
                                      </p:tavLst>
                                    </p:anim>
                                    <p:anim calcmode="lin" valueType="num">
                                      <p:cBhvr additive="base">
                                        <p:cTn id="34" dur="500" fill="hold"/>
                                        <p:tgtEl>
                                          <p:spTgt spid="82740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27411"/>
                                        </p:tgtEl>
                                        <p:attrNameLst>
                                          <p:attrName>style.visibility</p:attrName>
                                        </p:attrNameLst>
                                      </p:cBhvr>
                                      <p:to>
                                        <p:strVal val="visible"/>
                                      </p:to>
                                    </p:set>
                                    <p:anim calcmode="lin" valueType="num">
                                      <p:cBhvr additive="base">
                                        <p:cTn id="37" dur="500" fill="hold"/>
                                        <p:tgtEl>
                                          <p:spTgt spid="827411"/>
                                        </p:tgtEl>
                                        <p:attrNameLst>
                                          <p:attrName>ppt_x</p:attrName>
                                        </p:attrNameLst>
                                      </p:cBhvr>
                                      <p:tavLst>
                                        <p:tav tm="0">
                                          <p:val>
                                            <p:strVal val="#ppt_x"/>
                                          </p:val>
                                        </p:tav>
                                        <p:tav tm="100000">
                                          <p:val>
                                            <p:strVal val="#ppt_x"/>
                                          </p:val>
                                        </p:tav>
                                      </p:tavLst>
                                    </p:anim>
                                    <p:anim calcmode="lin" valueType="num">
                                      <p:cBhvr additive="base">
                                        <p:cTn id="38" dur="500" fill="hold"/>
                                        <p:tgtEl>
                                          <p:spTgt spid="8274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7398"/>
                                        </p:tgtEl>
                                        <p:attrNameLst>
                                          <p:attrName>style.visibility</p:attrName>
                                        </p:attrNameLst>
                                      </p:cBhvr>
                                      <p:to>
                                        <p:strVal val="visible"/>
                                      </p:to>
                                    </p:set>
                                    <p:anim calcmode="lin" valueType="num">
                                      <p:cBhvr additive="base">
                                        <p:cTn id="43" dur="500" fill="hold"/>
                                        <p:tgtEl>
                                          <p:spTgt spid="827398"/>
                                        </p:tgtEl>
                                        <p:attrNameLst>
                                          <p:attrName>ppt_x</p:attrName>
                                        </p:attrNameLst>
                                      </p:cBhvr>
                                      <p:tavLst>
                                        <p:tav tm="0">
                                          <p:val>
                                            <p:strVal val="#ppt_x"/>
                                          </p:val>
                                        </p:tav>
                                        <p:tav tm="100000">
                                          <p:val>
                                            <p:strVal val="#ppt_x"/>
                                          </p:val>
                                        </p:tav>
                                      </p:tavLst>
                                    </p:anim>
                                    <p:anim calcmode="lin" valueType="num">
                                      <p:cBhvr additive="base">
                                        <p:cTn id="44" dur="500" fill="hold"/>
                                        <p:tgtEl>
                                          <p:spTgt spid="82739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27397"/>
                                        </p:tgtEl>
                                        <p:attrNameLst>
                                          <p:attrName>style.visibility</p:attrName>
                                        </p:attrNameLst>
                                      </p:cBhvr>
                                      <p:to>
                                        <p:strVal val="visible"/>
                                      </p:to>
                                    </p:set>
                                    <p:anim calcmode="lin" valueType="num">
                                      <p:cBhvr additive="base">
                                        <p:cTn id="47" dur="500" fill="hold"/>
                                        <p:tgtEl>
                                          <p:spTgt spid="827397"/>
                                        </p:tgtEl>
                                        <p:attrNameLst>
                                          <p:attrName>ppt_x</p:attrName>
                                        </p:attrNameLst>
                                      </p:cBhvr>
                                      <p:tavLst>
                                        <p:tav tm="0">
                                          <p:val>
                                            <p:strVal val="#ppt_x"/>
                                          </p:val>
                                        </p:tav>
                                        <p:tav tm="100000">
                                          <p:val>
                                            <p:strVal val="#ppt_x"/>
                                          </p:val>
                                        </p:tav>
                                      </p:tavLst>
                                    </p:anim>
                                    <p:anim calcmode="lin" valueType="num">
                                      <p:cBhvr additive="base">
                                        <p:cTn id="48" dur="500" fill="hold"/>
                                        <p:tgtEl>
                                          <p:spTgt spid="82739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27415">
                                            <p:txEl>
                                              <p:pRg st="0" end="0"/>
                                            </p:txEl>
                                          </p:spTgt>
                                        </p:tgtEl>
                                        <p:attrNameLst>
                                          <p:attrName>style.visibility</p:attrName>
                                        </p:attrNameLst>
                                      </p:cBhvr>
                                      <p:to>
                                        <p:strVal val="visible"/>
                                      </p:to>
                                    </p:set>
                                    <p:anim calcmode="lin" valueType="num">
                                      <p:cBhvr additive="base">
                                        <p:cTn id="51" dur="500" fill="hold"/>
                                        <p:tgtEl>
                                          <p:spTgt spid="82741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7415">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27400"/>
                                        </p:tgtEl>
                                        <p:attrNameLst>
                                          <p:attrName>style.visibility</p:attrName>
                                        </p:attrNameLst>
                                      </p:cBhvr>
                                      <p:to>
                                        <p:strVal val="visible"/>
                                      </p:to>
                                    </p:set>
                                    <p:anim calcmode="lin" valueType="num">
                                      <p:cBhvr additive="base">
                                        <p:cTn id="55" dur="500" fill="hold"/>
                                        <p:tgtEl>
                                          <p:spTgt spid="827400"/>
                                        </p:tgtEl>
                                        <p:attrNameLst>
                                          <p:attrName>ppt_x</p:attrName>
                                        </p:attrNameLst>
                                      </p:cBhvr>
                                      <p:tavLst>
                                        <p:tav tm="0">
                                          <p:val>
                                            <p:strVal val="#ppt_x"/>
                                          </p:val>
                                        </p:tav>
                                        <p:tav tm="100000">
                                          <p:val>
                                            <p:strVal val="#ppt_x"/>
                                          </p:val>
                                        </p:tav>
                                      </p:tavLst>
                                    </p:anim>
                                    <p:anim calcmode="lin" valueType="num">
                                      <p:cBhvr additive="base">
                                        <p:cTn id="56" dur="500" fill="hold"/>
                                        <p:tgtEl>
                                          <p:spTgt spid="82740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27402"/>
                                        </p:tgtEl>
                                        <p:attrNameLst>
                                          <p:attrName>style.visibility</p:attrName>
                                        </p:attrNameLst>
                                      </p:cBhvr>
                                      <p:to>
                                        <p:strVal val="visible"/>
                                      </p:to>
                                    </p:set>
                                    <p:anim calcmode="lin" valueType="num">
                                      <p:cBhvr additive="base">
                                        <p:cTn id="59" dur="500" fill="hold"/>
                                        <p:tgtEl>
                                          <p:spTgt spid="827402"/>
                                        </p:tgtEl>
                                        <p:attrNameLst>
                                          <p:attrName>ppt_x</p:attrName>
                                        </p:attrNameLst>
                                      </p:cBhvr>
                                      <p:tavLst>
                                        <p:tav tm="0">
                                          <p:val>
                                            <p:strVal val="#ppt_x"/>
                                          </p:val>
                                        </p:tav>
                                        <p:tav tm="100000">
                                          <p:val>
                                            <p:strVal val="#ppt_x"/>
                                          </p:val>
                                        </p:tav>
                                      </p:tavLst>
                                    </p:anim>
                                    <p:anim calcmode="lin" valueType="num">
                                      <p:cBhvr additive="base">
                                        <p:cTn id="60" dur="500" fill="hold"/>
                                        <p:tgtEl>
                                          <p:spTgt spid="82740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27403"/>
                                        </p:tgtEl>
                                        <p:attrNameLst>
                                          <p:attrName>style.visibility</p:attrName>
                                        </p:attrNameLst>
                                      </p:cBhvr>
                                      <p:to>
                                        <p:strVal val="visible"/>
                                      </p:to>
                                    </p:set>
                                    <p:anim calcmode="lin" valueType="num">
                                      <p:cBhvr additive="base">
                                        <p:cTn id="63" dur="500" fill="hold"/>
                                        <p:tgtEl>
                                          <p:spTgt spid="827403"/>
                                        </p:tgtEl>
                                        <p:attrNameLst>
                                          <p:attrName>ppt_x</p:attrName>
                                        </p:attrNameLst>
                                      </p:cBhvr>
                                      <p:tavLst>
                                        <p:tav tm="0">
                                          <p:val>
                                            <p:strVal val="#ppt_x"/>
                                          </p:val>
                                        </p:tav>
                                        <p:tav tm="100000">
                                          <p:val>
                                            <p:strVal val="#ppt_x"/>
                                          </p:val>
                                        </p:tav>
                                      </p:tavLst>
                                    </p:anim>
                                    <p:anim calcmode="lin" valueType="num">
                                      <p:cBhvr additive="base">
                                        <p:cTn id="64" dur="500" fill="hold"/>
                                        <p:tgtEl>
                                          <p:spTgt spid="82740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27401"/>
                                        </p:tgtEl>
                                        <p:attrNameLst>
                                          <p:attrName>style.visibility</p:attrName>
                                        </p:attrNameLst>
                                      </p:cBhvr>
                                      <p:to>
                                        <p:strVal val="visible"/>
                                      </p:to>
                                    </p:set>
                                    <p:anim calcmode="lin" valueType="num">
                                      <p:cBhvr additive="base">
                                        <p:cTn id="67" dur="500" fill="hold"/>
                                        <p:tgtEl>
                                          <p:spTgt spid="827401"/>
                                        </p:tgtEl>
                                        <p:attrNameLst>
                                          <p:attrName>ppt_x</p:attrName>
                                        </p:attrNameLst>
                                      </p:cBhvr>
                                      <p:tavLst>
                                        <p:tav tm="0">
                                          <p:val>
                                            <p:strVal val="#ppt_x"/>
                                          </p:val>
                                        </p:tav>
                                        <p:tav tm="100000">
                                          <p:val>
                                            <p:strVal val="#ppt_x"/>
                                          </p:val>
                                        </p:tav>
                                      </p:tavLst>
                                    </p:anim>
                                    <p:anim calcmode="lin" valueType="num">
                                      <p:cBhvr additive="base">
                                        <p:cTn id="68" dur="500" fill="hold"/>
                                        <p:tgtEl>
                                          <p:spTgt spid="82740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27416"/>
                                        </p:tgtEl>
                                        <p:attrNameLst>
                                          <p:attrName>style.visibility</p:attrName>
                                        </p:attrNameLst>
                                      </p:cBhvr>
                                      <p:to>
                                        <p:strVal val="visible"/>
                                      </p:to>
                                    </p:set>
                                    <p:anim calcmode="lin" valueType="num">
                                      <p:cBhvr additive="base">
                                        <p:cTn id="73" dur="500" fill="hold"/>
                                        <p:tgtEl>
                                          <p:spTgt spid="827416"/>
                                        </p:tgtEl>
                                        <p:attrNameLst>
                                          <p:attrName>ppt_x</p:attrName>
                                        </p:attrNameLst>
                                      </p:cBhvr>
                                      <p:tavLst>
                                        <p:tav tm="0">
                                          <p:val>
                                            <p:strVal val="#ppt_x"/>
                                          </p:val>
                                        </p:tav>
                                        <p:tav tm="100000">
                                          <p:val>
                                            <p:strVal val="#ppt_x"/>
                                          </p:val>
                                        </p:tav>
                                      </p:tavLst>
                                    </p:anim>
                                    <p:anim calcmode="lin" valueType="num">
                                      <p:cBhvr additive="base">
                                        <p:cTn id="74" dur="500" fill="hold"/>
                                        <p:tgtEl>
                                          <p:spTgt spid="82741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27418"/>
                                        </p:tgtEl>
                                        <p:attrNameLst>
                                          <p:attrName>style.visibility</p:attrName>
                                        </p:attrNameLst>
                                      </p:cBhvr>
                                      <p:to>
                                        <p:strVal val="visible"/>
                                      </p:to>
                                    </p:set>
                                    <p:anim calcmode="lin" valueType="num">
                                      <p:cBhvr additive="base">
                                        <p:cTn id="77" dur="500" fill="hold"/>
                                        <p:tgtEl>
                                          <p:spTgt spid="827418"/>
                                        </p:tgtEl>
                                        <p:attrNameLst>
                                          <p:attrName>ppt_x</p:attrName>
                                        </p:attrNameLst>
                                      </p:cBhvr>
                                      <p:tavLst>
                                        <p:tav tm="0">
                                          <p:val>
                                            <p:strVal val="#ppt_x"/>
                                          </p:val>
                                        </p:tav>
                                        <p:tav tm="100000">
                                          <p:val>
                                            <p:strVal val="#ppt_x"/>
                                          </p:val>
                                        </p:tav>
                                      </p:tavLst>
                                    </p:anim>
                                    <p:anim calcmode="lin" valueType="num">
                                      <p:cBhvr additive="base">
                                        <p:cTn id="78" dur="500" fill="hold"/>
                                        <p:tgtEl>
                                          <p:spTgt spid="827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7" grpId="0"/>
      <p:bldP spid="827398" grpId="0"/>
      <p:bldP spid="827400" grpId="0"/>
      <p:bldP spid="827401" grpId="0"/>
      <p:bldP spid="827402" grpId="0"/>
      <p:bldP spid="827403" grpId="0"/>
      <p:bldP spid="827405" grpId="0"/>
      <p:bldP spid="827406" grpId="0"/>
      <p:bldP spid="827407" grpId="0"/>
      <p:bldP spid="827408" grpId="0"/>
      <p:bldP spid="827409" grpId="0"/>
      <p:bldP spid="827411" grpId="0"/>
      <p:bldP spid="827414" grpId="0"/>
      <p:bldP spid="827416" grpId="0"/>
      <p:bldP spid="8274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Rectangle 2"/>
          <p:cNvSpPr>
            <a:spLocks noGrp="1" noChangeArrowheads="1"/>
          </p:cNvSpPr>
          <p:nvPr>
            <p:ph type="title"/>
          </p:nvPr>
        </p:nvSpPr>
        <p:spPr>
          <a:xfrm>
            <a:off x="755650" y="333375"/>
            <a:ext cx="7772400" cy="1143000"/>
          </a:xfrm>
        </p:spPr>
        <p:txBody>
          <a:bodyPr/>
          <a:lstStyle/>
          <a:p>
            <a:pPr eaLnBrk="1" hangingPunct="1">
              <a:defRPr/>
            </a:pPr>
            <a:r>
              <a:rPr lang="en-GB" b="1" dirty="0">
                <a:effectLst>
                  <a:outerShdw blurRad="38100" dist="38100" dir="2700000" algn="tl">
                    <a:srgbClr val="000000"/>
                  </a:outerShdw>
                </a:effectLst>
                <a:latin typeface="Times New Roman" charset="0"/>
                <a:cs typeface="+mj-cs"/>
              </a:rPr>
              <a:t>Key Imagery Tasks</a:t>
            </a:r>
          </a:p>
        </p:txBody>
      </p:sp>
      <p:sp>
        <p:nvSpPr>
          <p:cNvPr id="1829891" name="Rectangle 3"/>
          <p:cNvSpPr>
            <a:spLocks noGrp="1" noChangeArrowheads="1"/>
          </p:cNvSpPr>
          <p:nvPr>
            <p:ph type="body" idx="1"/>
          </p:nvPr>
        </p:nvSpPr>
        <p:spPr>
          <a:xfrm>
            <a:off x="990600" y="1638300"/>
            <a:ext cx="7391400" cy="4394200"/>
          </a:xfrm>
        </p:spPr>
        <p:txBody>
          <a:bodyPr/>
          <a:lstStyle/>
          <a:p>
            <a:pPr eaLnBrk="1" hangingPunct="1">
              <a:defRPr/>
            </a:pPr>
            <a:r>
              <a:rPr lang="en-GB" b="1" dirty="0">
                <a:solidFill>
                  <a:srgbClr val="FFFFFF"/>
                </a:solidFill>
                <a:latin typeface="Times New Roman" charset="0"/>
              </a:rPr>
              <a:t>Soothing breathing rhythm</a:t>
            </a: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Safe </a:t>
            </a:r>
            <a:r>
              <a:rPr lang="ja-JP" altLang="en-GB" b="1" dirty="0">
                <a:solidFill>
                  <a:srgbClr val="FFFFFF"/>
                </a:solidFill>
                <a:latin typeface="Times New Roman" charset="0"/>
              </a:rPr>
              <a:t>‘</a:t>
            </a:r>
            <a:r>
              <a:rPr lang="en-GB" b="1" dirty="0">
                <a:solidFill>
                  <a:srgbClr val="FFFFFF"/>
                </a:solidFill>
                <a:latin typeface="Times New Roman" charset="0"/>
              </a:rPr>
              <a:t>welcoming</a:t>
            </a:r>
            <a:r>
              <a:rPr lang="ja-JP" altLang="en-GB" b="1" dirty="0">
                <a:solidFill>
                  <a:srgbClr val="FFFFFF"/>
                </a:solidFill>
                <a:latin typeface="Times New Roman" charset="0"/>
              </a:rPr>
              <a:t>’</a:t>
            </a:r>
            <a:r>
              <a:rPr lang="en-GB" b="1" dirty="0">
                <a:solidFill>
                  <a:srgbClr val="FFFFFF"/>
                </a:solidFill>
                <a:latin typeface="Times New Roman" charset="0"/>
              </a:rPr>
              <a:t> place</a:t>
            </a: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Compassion </a:t>
            </a:r>
            <a:r>
              <a:rPr lang="en-GB" b="1" dirty="0">
                <a:solidFill>
                  <a:srgbClr val="FFFFFF"/>
                </a:solidFill>
                <a:latin typeface="Times New Roman" charset="0"/>
              </a:rPr>
              <a:t>colour</a:t>
            </a: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Compassionate </a:t>
            </a:r>
            <a:r>
              <a:rPr lang="en-GB" b="1" dirty="0">
                <a:solidFill>
                  <a:srgbClr val="FFFFFF"/>
                </a:solidFill>
                <a:latin typeface="Times New Roman" charset="0"/>
              </a:rPr>
              <a:t>self </a:t>
            </a: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Compassionate </a:t>
            </a:r>
            <a:r>
              <a:rPr lang="en-GB" b="1" dirty="0">
                <a:solidFill>
                  <a:srgbClr val="FFFFFF"/>
                </a:solidFill>
                <a:latin typeface="Times New Roman" charset="0"/>
              </a:rPr>
              <a:t>other/image </a:t>
            </a: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Building </a:t>
            </a:r>
            <a:r>
              <a:rPr lang="en-GB" b="1" dirty="0">
                <a:solidFill>
                  <a:srgbClr val="FFFFFF"/>
                </a:solidFill>
                <a:latin typeface="Times New Roman" charset="0"/>
              </a:rPr>
              <a:t>and strengthening the compassionate mind </a:t>
            </a:r>
            <a:r>
              <a:rPr lang="en-GB" b="1" dirty="0" smtClean="0">
                <a:solidFill>
                  <a:srgbClr val="FFFFFF"/>
                </a:solidFill>
                <a:latin typeface="Times New Roman" charset="0"/>
              </a:rPr>
              <a:t>as </a:t>
            </a:r>
            <a:r>
              <a:rPr lang="en-GB" b="1" dirty="0">
                <a:solidFill>
                  <a:srgbClr val="FFFFFF"/>
                </a:solidFill>
                <a:latin typeface="Times New Roman" charset="0"/>
              </a:rPr>
              <a:t>building </a:t>
            </a:r>
            <a:r>
              <a:rPr lang="en-GB" b="1" dirty="0" smtClean="0">
                <a:solidFill>
                  <a:srgbClr val="FFFFFF"/>
                </a:solidFill>
                <a:latin typeface="Times New Roman" charset="0"/>
              </a:rPr>
              <a:t>capacity to think and feel compassionately</a:t>
            </a:r>
            <a:endParaRPr lang="en-GB" b="1" dirty="0">
              <a:solidFill>
                <a:srgbClr val="FFFFFF"/>
              </a:solidFill>
              <a:latin typeface="Times New Roman" charset="0"/>
            </a:endParaRPr>
          </a:p>
          <a:p>
            <a:pPr eaLnBrk="1" hangingPunct="1">
              <a:defRPr/>
            </a:pPr>
            <a:endParaRPr lang="en-GB" b="1" dirty="0">
              <a:solidFill>
                <a:srgbClr val="FFFFFF"/>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29891">
                                            <p:txEl>
                                              <p:pRg st="0" end="0"/>
                                            </p:txEl>
                                          </p:spTgt>
                                        </p:tgtEl>
                                        <p:attrNameLst>
                                          <p:attrName>style.visibility</p:attrName>
                                        </p:attrNameLst>
                                      </p:cBhvr>
                                      <p:to>
                                        <p:strVal val="visible"/>
                                      </p:to>
                                    </p:set>
                                    <p:anim calcmode="lin" valueType="num">
                                      <p:cBhvr additive="base">
                                        <p:cTn id="7" dur="500" fill="hold"/>
                                        <p:tgtEl>
                                          <p:spTgt spid="182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9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29891">
                                            <p:txEl>
                                              <p:pRg st="2" end="2"/>
                                            </p:txEl>
                                          </p:spTgt>
                                        </p:tgtEl>
                                        <p:attrNameLst>
                                          <p:attrName>style.visibility</p:attrName>
                                        </p:attrNameLst>
                                      </p:cBhvr>
                                      <p:to>
                                        <p:strVal val="visible"/>
                                      </p:to>
                                    </p:set>
                                    <p:anim calcmode="lin" valueType="num">
                                      <p:cBhvr additive="base">
                                        <p:cTn id="13" dur="500" fill="hold"/>
                                        <p:tgtEl>
                                          <p:spTgt spid="18298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9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29891">
                                            <p:txEl>
                                              <p:pRg st="4" end="4"/>
                                            </p:txEl>
                                          </p:spTgt>
                                        </p:tgtEl>
                                        <p:attrNameLst>
                                          <p:attrName>style.visibility</p:attrName>
                                        </p:attrNameLst>
                                      </p:cBhvr>
                                      <p:to>
                                        <p:strVal val="visible"/>
                                      </p:to>
                                    </p:set>
                                    <p:anim calcmode="lin" valueType="num">
                                      <p:cBhvr additive="base">
                                        <p:cTn id="19" dur="500" fill="hold"/>
                                        <p:tgtEl>
                                          <p:spTgt spid="18298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9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29891">
                                            <p:txEl>
                                              <p:pRg st="6" end="6"/>
                                            </p:txEl>
                                          </p:spTgt>
                                        </p:tgtEl>
                                        <p:attrNameLst>
                                          <p:attrName>style.visibility</p:attrName>
                                        </p:attrNameLst>
                                      </p:cBhvr>
                                      <p:to>
                                        <p:strVal val="visible"/>
                                      </p:to>
                                    </p:set>
                                    <p:anim calcmode="lin" valueType="num">
                                      <p:cBhvr additive="base">
                                        <p:cTn id="25" dur="500" fill="hold"/>
                                        <p:tgtEl>
                                          <p:spTgt spid="18298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29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29891">
                                            <p:txEl>
                                              <p:pRg st="8" end="8"/>
                                            </p:txEl>
                                          </p:spTgt>
                                        </p:tgtEl>
                                        <p:attrNameLst>
                                          <p:attrName>style.visibility</p:attrName>
                                        </p:attrNameLst>
                                      </p:cBhvr>
                                      <p:to>
                                        <p:strVal val="visible"/>
                                      </p:to>
                                    </p:set>
                                    <p:anim calcmode="lin" valueType="num">
                                      <p:cBhvr additive="base">
                                        <p:cTn id="31" dur="500" fill="hold"/>
                                        <p:tgtEl>
                                          <p:spTgt spid="182989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29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29891">
                                            <p:txEl>
                                              <p:pRg st="10" end="10"/>
                                            </p:txEl>
                                          </p:spTgt>
                                        </p:tgtEl>
                                        <p:attrNameLst>
                                          <p:attrName>style.visibility</p:attrName>
                                        </p:attrNameLst>
                                      </p:cBhvr>
                                      <p:to>
                                        <p:strVal val="visible"/>
                                      </p:to>
                                    </p:set>
                                    <p:anim calcmode="lin" valueType="num">
                                      <p:cBhvr additive="base">
                                        <p:cTn id="37" dur="500" fill="hold"/>
                                        <p:tgtEl>
                                          <p:spTgt spid="182989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29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229600" cy="990600"/>
          </a:xfrm>
        </p:spPr>
        <p:txBody>
          <a:bodyPr/>
          <a:lstStyle/>
          <a:p>
            <a:pPr>
              <a:defRPr/>
            </a:pPr>
            <a:r>
              <a:rPr lang="en-GB" dirty="0" smtClean="0"/>
              <a:t> Why imagery?</a:t>
            </a:r>
            <a:endParaRPr lang="en-GB" dirty="0"/>
          </a:p>
        </p:txBody>
      </p:sp>
      <p:sp>
        <p:nvSpPr>
          <p:cNvPr id="3" name="Content Placeholder 2"/>
          <p:cNvSpPr>
            <a:spLocks noGrp="1"/>
          </p:cNvSpPr>
          <p:nvPr>
            <p:ph idx="1"/>
          </p:nvPr>
        </p:nvSpPr>
        <p:spPr>
          <a:xfrm>
            <a:off x="457200" y="1341438"/>
            <a:ext cx="8229600" cy="5135562"/>
          </a:xfrm>
          <a:ln>
            <a:solidFill>
              <a:schemeClr val="accent2">
                <a:lumMod val="60000"/>
                <a:lumOff val="40000"/>
              </a:schemeClr>
            </a:solidFill>
          </a:ln>
        </p:spPr>
        <p:txBody>
          <a:bodyPr/>
          <a:lstStyle/>
          <a:p>
            <a:pPr marL="0" indent="0">
              <a:buFont typeface="Arial" charset="0"/>
              <a:buNone/>
              <a:defRPr/>
            </a:pPr>
            <a:r>
              <a:rPr lang="en-GB" dirty="0" smtClean="0"/>
              <a:t>Imagery has been shown to be more emotionally powerful than verbal expressions</a:t>
            </a:r>
          </a:p>
          <a:p>
            <a:pPr marL="0" indent="0" algn="ctr">
              <a:buFont typeface="Arial" charset="0"/>
              <a:buNone/>
              <a:defRPr/>
            </a:pPr>
            <a:endParaRPr lang="en-GB" dirty="0" smtClean="0"/>
          </a:p>
          <a:p>
            <a:pPr marL="0" indent="0" algn="ctr">
              <a:buFont typeface="Arial" charset="0"/>
              <a:buNone/>
              <a:defRPr/>
            </a:pPr>
            <a:r>
              <a:rPr lang="en-GB" b="1" dirty="0" smtClean="0"/>
              <a:t>VERBAL:	Chocolate Cake</a:t>
            </a:r>
            <a:endParaRPr lang="en-GB" i="1" dirty="0" smtClean="0"/>
          </a:p>
          <a:p>
            <a:pPr marL="0" indent="0" algn="ctr">
              <a:buFont typeface="Arial" pitchFamily="34" charset="0"/>
              <a:buNone/>
              <a:defRPr/>
            </a:pPr>
            <a:r>
              <a:rPr lang="en-GB" i="1" dirty="0" smtClean="0"/>
              <a:t>or</a:t>
            </a:r>
            <a:r>
              <a:rPr lang="en-GB" dirty="0" smtClean="0"/>
              <a:t> </a:t>
            </a:r>
          </a:p>
          <a:p>
            <a:pPr algn="ctr">
              <a:buFont typeface="Arial" charset="0"/>
              <a:buChar char="•"/>
              <a:defRPr/>
            </a:pPr>
            <a:endParaRPr lang="en-GB" dirty="0"/>
          </a:p>
          <a:p>
            <a:pPr algn="ctr">
              <a:buFont typeface="Arial" charset="0"/>
              <a:buChar char="•"/>
              <a:defRPr/>
            </a:pPr>
            <a:endParaRPr lang="en-GB" dirty="0" smtClean="0"/>
          </a:p>
          <a:p>
            <a:pPr marL="1050925" lvl="4" indent="0">
              <a:buFont typeface="Arial" pitchFamily="34" charset="0"/>
              <a:buNone/>
              <a:defRPr/>
            </a:pPr>
            <a:r>
              <a:rPr lang="en-GB" sz="2400" b="1" dirty="0" smtClean="0"/>
              <a:t>  IMAGINAL:</a:t>
            </a:r>
          </a:p>
          <a:p>
            <a:pPr>
              <a:buFont typeface="Arial" charset="0"/>
              <a:buChar char="•"/>
              <a:defRPr/>
            </a:pPr>
            <a:endParaRPr lang="en-GB" dirty="0"/>
          </a:p>
        </p:txBody>
      </p:sp>
      <p:pic>
        <p:nvPicPr>
          <p:cNvPr id="138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668713"/>
            <a:ext cx="3097213" cy="230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244" name="TextBox 3"/>
          <p:cNvSpPr txBox="1">
            <a:spLocks noChangeArrowheads="1"/>
          </p:cNvSpPr>
          <p:nvPr/>
        </p:nvSpPr>
        <p:spPr bwMode="auto">
          <a:xfrm>
            <a:off x="866775" y="5803900"/>
            <a:ext cx="142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r>
              <a:rPr lang="en-US" sz="2000"/>
              <a:t>Tobyn Bell</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9718"/>
            <a:ext cx="7848600" cy="762000"/>
          </a:xfrm>
        </p:spPr>
        <p:txBody>
          <a:bodyPr/>
          <a:lstStyle/>
          <a:p>
            <a:pPr>
              <a:defRPr/>
            </a:pPr>
            <a:r>
              <a:rPr lang="en-GB" sz="3600" b="1" dirty="0" smtClean="0">
                <a:effectLst>
                  <a:outerShdw blurRad="38100" dist="38100" dir="2700000" algn="tl">
                    <a:srgbClr val="000000"/>
                  </a:outerShdw>
                </a:effectLst>
                <a:latin typeface="Times New Roman" charset="0"/>
              </a:rPr>
              <a:t>Imagery</a:t>
            </a:r>
            <a:endParaRPr lang="en-US" sz="3600" dirty="0"/>
          </a:p>
        </p:txBody>
      </p:sp>
      <p:sp>
        <p:nvSpPr>
          <p:cNvPr id="3" name="Content Placeholder 2"/>
          <p:cNvSpPr>
            <a:spLocks noGrp="1"/>
          </p:cNvSpPr>
          <p:nvPr>
            <p:ph idx="1"/>
          </p:nvPr>
        </p:nvSpPr>
        <p:spPr>
          <a:xfrm>
            <a:off x="857704" y="1339379"/>
            <a:ext cx="7391400" cy="4804207"/>
          </a:xfrm>
        </p:spPr>
        <p:txBody>
          <a:bodyPr/>
          <a:lstStyle/>
          <a:p>
            <a:pPr eaLnBrk="1" hangingPunct="1">
              <a:defRPr/>
            </a:pPr>
            <a:r>
              <a:rPr lang="en-GB" b="1" dirty="0" smtClean="0">
                <a:solidFill>
                  <a:srgbClr val="FFFFFF"/>
                </a:solidFill>
                <a:latin typeface="Times New Roman" charset="0"/>
              </a:rPr>
              <a:t>Exercise: Desire to be at peace</a:t>
            </a:r>
          </a:p>
          <a:p>
            <a:pPr eaLnBrk="1" hangingPunct="1">
              <a:defRPr/>
            </a:pPr>
            <a:r>
              <a:rPr lang="en-GB" b="1" dirty="0">
                <a:solidFill>
                  <a:srgbClr val="FFFFFF"/>
                </a:solidFill>
                <a:latin typeface="Times New Roman" charset="0"/>
              </a:rPr>
              <a:t>	</a:t>
            </a:r>
            <a:r>
              <a:rPr lang="en-GB" dirty="0" smtClean="0">
                <a:solidFill>
                  <a:srgbClr val="FFFFFF"/>
                </a:solidFill>
                <a:latin typeface="Times New Roman" charset="0"/>
              </a:rPr>
              <a:t>May I be happy, may I be well, may I be at peace</a:t>
            </a:r>
          </a:p>
          <a:p>
            <a:pPr eaLnBrk="1" hangingPunct="1">
              <a:defRPr/>
            </a:pPr>
            <a:endParaRPr lang="en-GB"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Exercise: Using memory</a:t>
            </a:r>
          </a:p>
          <a:p>
            <a:pPr eaLnBrk="1" hangingPunct="1">
              <a:defRPr/>
            </a:pPr>
            <a:r>
              <a:rPr lang="en-GB" b="1" dirty="0">
                <a:solidFill>
                  <a:srgbClr val="FFFFFF"/>
                </a:solidFill>
                <a:latin typeface="Times New Roman" charset="0"/>
              </a:rPr>
              <a:t>	</a:t>
            </a:r>
            <a:r>
              <a:rPr lang="en-GB" dirty="0" smtClean="0">
                <a:solidFill>
                  <a:srgbClr val="FFFFFF"/>
                </a:solidFill>
                <a:latin typeface="Times New Roman" charset="0"/>
              </a:rPr>
              <a:t>Remember a time someone was kind, caring, and warm toward you</a:t>
            </a:r>
          </a:p>
          <a:p>
            <a:pPr eaLnBrk="1" hangingPunct="1">
              <a:defRPr/>
            </a:pPr>
            <a:r>
              <a:rPr lang="en-GB" dirty="0">
                <a:solidFill>
                  <a:srgbClr val="FFFFFF"/>
                </a:solidFill>
                <a:latin typeface="Times New Roman" charset="0"/>
              </a:rPr>
              <a:t>	</a:t>
            </a:r>
            <a:r>
              <a:rPr lang="en-GB" dirty="0" smtClean="0">
                <a:solidFill>
                  <a:srgbClr val="FFFFFF"/>
                </a:solidFill>
                <a:latin typeface="Times New Roman" charset="0"/>
              </a:rPr>
              <a:t>Remember a time you were kind, caring, and warm toward someone in distress</a:t>
            </a:r>
          </a:p>
          <a:p>
            <a:pPr eaLnBrk="1" hangingPunct="1">
              <a:defRPr/>
            </a:pPr>
            <a:endParaRPr lang="en-GB" b="1" dirty="0" smtClean="0">
              <a:solidFill>
                <a:srgbClr val="FFFFFF"/>
              </a:solidFill>
              <a:latin typeface="Times New Roman" charset="0"/>
            </a:endParaRPr>
          </a:p>
          <a:p>
            <a:pPr eaLnBrk="1" hangingPunct="1">
              <a:defRPr/>
            </a:pPr>
            <a:r>
              <a:rPr lang="en-GB" b="1" dirty="0" smtClean="0">
                <a:solidFill>
                  <a:srgbClr val="FFFFFF"/>
                </a:solidFill>
                <a:latin typeface="Times New Roman" charset="0"/>
              </a:rPr>
              <a:t>Exercise: Desire that others be at peace</a:t>
            </a:r>
          </a:p>
          <a:p>
            <a:pPr eaLnBrk="1" hangingPunct="1">
              <a:defRPr/>
            </a:pPr>
            <a:r>
              <a:rPr lang="en-GB" b="1" dirty="0">
                <a:solidFill>
                  <a:srgbClr val="FFFFFF"/>
                </a:solidFill>
                <a:latin typeface="Times New Roman" charset="0"/>
              </a:rPr>
              <a:t>	</a:t>
            </a:r>
            <a:r>
              <a:rPr lang="en-GB" dirty="0" smtClean="0">
                <a:solidFill>
                  <a:srgbClr val="FFFFFF"/>
                </a:solidFill>
                <a:latin typeface="Times New Roman" charset="0"/>
              </a:rPr>
              <a:t>May you be happy, may you be well, may you be at peace </a:t>
            </a:r>
          </a:p>
          <a:p>
            <a:pPr eaLnBrk="1" hangingPunct="1">
              <a:defRPr/>
            </a:pPr>
            <a:endParaRPr lang="en-GB" b="1" dirty="0">
              <a:solidFill>
                <a:srgbClr val="FFFFFF"/>
              </a:solidFill>
              <a:latin typeface="Times New Roman" charset="0"/>
            </a:endParaRPr>
          </a:p>
          <a:p>
            <a:pPr eaLnBrk="1" hangingPunct="1">
              <a:defRPr/>
            </a:pPr>
            <a:r>
              <a:rPr lang="en-GB" b="1" dirty="0" smtClean="0">
                <a:solidFill>
                  <a:srgbClr val="FFFFFF"/>
                </a:solidFill>
                <a:latin typeface="Times New Roman" charset="0"/>
              </a:rPr>
              <a:t>Soothing </a:t>
            </a:r>
            <a:r>
              <a:rPr lang="en-GB" b="1" dirty="0">
                <a:solidFill>
                  <a:srgbClr val="FFFFFF"/>
                </a:solidFill>
                <a:latin typeface="Times New Roman" charset="0"/>
              </a:rPr>
              <a:t>breathing rhythm: </a:t>
            </a:r>
          </a:p>
          <a:p>
            <a:pPr eaLnBrk="1" hangingPunct="1">
              <a:defRPr/>
            </a:pPr>
            <a:endParaRPr lang="en-GB" b="1" dirty="0" smtClean="0">
              <a:solidFill>
                <a:srgbClr val="FFFFFF"/>
              </a:solidFill>
              <a:latin typeface="Times New Roman" charset="0"/>
            </a:endParaRPr>
          </a:p>
          <a:p>
            <a:pPr eaLnBrk="1" hangingPunct="1">
              <a:defRPr/>
            </a:pPr>
            <a:endParaRPr lang="en-GB" b="1" dirty="0">
              <a:solidFill>
                <a:srgbClr val="FFFFFF"/>
              </a:solidFill>
              <a:latin typeface="Times New Roman" charset="0"/>
            </a:endParaRPr>
          </a:p>
          <a:p>
            <a:pPr eaLnBrk="1" hangingPunct="1">
              <a:defRPr/>
            </a:pPr>
            <a:endParaRPr lang="en-GB" b="1" dirty="0">
              <a:solidFill>
                <a:srgbClr val="FFFFFF"/>
              </a:solidFill>
              <a:latin typeface="Times New Roman" charset="0"/>
            </a:endParaRPr>
          </a:p>
          <a:p>
            <a:pPr eaLnBrk="1" hangingPunct="1">
              <a:defRPr/>
            </a:pPr>
            <a:r>
              <a:rPr lang="en-GB" b="1" dirty="0" smtClean="0">
                <a:solidFill>
                  <a:srgbClr val="FFFFFF"/>
                </a:solidFill>
                <a:latin typeface="Times New Roman" charset="0"/>
              </a:rPr>
              <a:t>Safe </a:t>
            </a:r>
            <a:r>
              <a:rPr lang="ja-JP" altLang="en-GB" b="1" dirty="0">
                <a:solidFill>
                  <a:srgbClr val="FFFFFF"/>
                </a:solidFill>
                <a:latin typeface="Times New Roman" charset="0"/>
              </a:rPr>
              <a:t>‘</a:t>
            </a:r>
            <a:r>
              <a:rPr lang="en-GB" b="1" dirty="0">
                <a:solidFill>
                  <a:srgbClr val="FFFFFF"/>
                </a:solidFill>
                <a:latin typeface="Times New Roman" charset="0"/>
              </a:rPr>
              <a:t>welcoming</a:t>
            </a:r>
            <a:r>
              <a:rPr lang="ja-JP" altLang="en-GB" b="1" dirty="0">
                <a:solidFill>
                  <a:srgbClr val="FFFFFF"/>
                </a:solidFill>
                <a:latin typeface="Times New Roman" charset="0"/>
              </a:rPr>
              <a:t>’</a:t>
            </a:r>
            <a:r>
              <a:rPr lang="en-GB" b="1" dirty="0">
                <a:solidFill>
                  <a:srgbClr val="FFFFFF"/>
                </a:solidFill>
                <a:latin typeface="Times New Roman" charset="0"/>
              </a:rPr>
              <a:t> place</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smtClean="0">
                <a:cs typeface="+mj-cs"/>
              </a:rPr>
              <a:t>Social Fitness Model</a:t>
            </a:r>
          </a:p>
        </p:txBody>
      </p:sp>
      <p:sp>
        <p:nvSpPr>
          <p:cNvPr id="97283" name="Rectangle 3"/>
          <p:cNvSpPr>
            <a:spLocks noGrp="1" noChangeArrowheads="1"/>
          </p:cNvSpPr>
          <p:nvPr>
            <p:ph type="body" idx="1"/>
          </p:nvPr>
        </p:nvSpPr>
        <p:spPr>
          <a:xfrm>
            <a:off x="354390" y="1565433"/>
            <a:ext cx="8505360" cy="4563385"/>
          </a:xfrm>
        </p:spPr>
        <p:txBody>
          <a:bodyPr/>
          <a:lstStyle/>
          <a:p>
            <a:r>
              <a:rPr lang="en-US" sz="2800" dirty="0" smtClean="0">
                <a:effectLst/>
              </a:rPr>
              <a:t>Addresses </a:t>
            </a:r>
            <a:r>
              <a:rPr lang="en-US" sz="2800" dirty="0">
                <a:effectLst/>
              </a:rPr>
              <a:t>needs for </a:t>
            </a:r>
            <a:r>
              <a:rPr lang="en-US" sz="2800" b="1" dirty="0">
                <a:effectLst/>
              </a:rPr>
              <a:t>emotional connection and </a:t>
            </a:r>
            <a:r>
              <a:rPr lang="en-US" sz="2800" b="1" dirty="0" smtClean="0">
                <a:effectLst/>
              </a:rPr>
              <a:t>agency</a:t>
            </a:r>
            <a:endParaRPr lang="en-US" sz="2800" b="1" dirty="0">
              <a:effectLst/>
            </a:endParaRPr>
          </a:p>
          <a:p>
            <a:r>
              <a:rPr lang="en-US" sz="2800" dirty="0">
                <a:effectLst/>
              </a:rPr>
              <a:t>•  </a:t>
            </a:r>
            <a:r>
              <a:rPr lang="en-US" sz="2800" dirty="0" smtClean="0">
                <a:effectLst/>
              </a:rPr>
              <a:t>Implies:</a:t>
            </a:r>
          </a:p>
          <a:p>
            <a:r>
              <a:rPr lang="en-US" sz="2800" dirty="0">
                <a:effectLst/>
              </a:rPr>
              <a:t>	</a:t>
            </a:r>
            <a:r>
              <a:rPr lang="en-US" sz="2800" dirty="0" smtClean="0">
                <a:effectLst/>
              </a:rPr>
              <a:t>-satisfying </a:t>
            </a:r>
            <a:r>
              <a:rPr lang="en-US" sz="2800" dirty="0">
                <a:effectLst/>
              </a:rPr>
              <a:t>interpersonal relationships, </a:t>
            </a:r>
            <a:endParaRPr lang="en-US" sz="2800" dirty="0" smtClean="0">
              <a:effectLst/>
            </a:endParaRPr>
          </a:p>
          <a:p>
            <a:r>
              <a:rPr lang="en-US" sz="2800" dirty="0">
                <a:effectLst/>
              </a:rPr>
              <a:t>	</a:t>
            </a:r>
            <a:r>
              <a:rPr lang="en-US" sz="2800" dirty="0" smtClean="0">
                <a:effectLst/>
              </a:rPr>
              <a:t>-adequate </a:t>
            </a:r>
            <a:r>
              <a:rPr lang="en-US" sz="2800" dirty="0">
                <a:effectLst/>
              </a:rPr>
              <a:t>emotion regulation, </a:t>
            </a:r>
            <a:endParaRPr lang="en-US" sz="2800" dirty="0" smtClean="0">
              <a:effectLst/>
            </a:endParaRPr>
          </a:p>
          <a:p>
            <a:r>
              <a:rPr lang="en-US" sz="2800" dirty="0">
                <a:effectLst/>
              </a:rPr>
              <a:t>	</a:t>
            </a:r>
            <a:r>
              <a:rPr lang="en-US" sz="2800" dirty="0" smtClean="0">
                <a:effectLst/>
              </a:rPr>
              <a:t>-an </a:t>
            </a:r>
            <a:r>
              <a:rPr lang="en-US" sz="2800" dirty="0">
                <a:effectLst/>
              </a:rPr>
              <a:t>adaptive cognitive style </a:t>
            </a:r>
            <a:endParaRPr lang="en-US" sz="2800" dirty="0" smtClean="0">
              <a:effectLst/>
            </a:endParaRPr>
          </a:p>
          <a:p>
            <a:endParaRPr lang="en-US" sz="2800" dirty="0">
              <a:effectLst/>
            </a:endParaRPr>
          </a:p>
          <a:p>
            <a:r>
              <a:rPr lang="en-US" sz="2800" dirty="0">
                <a:effectLst/>
              </a:rPr>
              <a:t>•  Implies the proactive pursuit of personal and professional goals. </a:t>
            </a:r>
          </a:p>
        </p:txBody>
      </p:sp>
    </p:spTree>
    <p:extLst>
      <p:ext uri="{BB962C8B-B14F-4D97-AF65-F5344CB8AC3E}">
        <p14:creationId xmlns:p14="http://schemas.microsoft.com/office/powerpoint/2010/main" val="320246574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400"/>
            <a:ext cx="7848600" cy="584200"/>
          </a:xfrm>
        </p:spPr>
        <p:txBody>
          <a:bodyPr/>
          <a:lstStyle/>
          <a:p>
            <a:pPr>
              <a:defRPr/>
            </a:pPr>
            <a:r>
              <a:rPr lang="en-GB" sz="3600" b="1" dirty="0" smtClean="0">
                <a:effectLst>
                  <a:outerShdw blurRad="38100" dist="38100" dir="2700000" algn="tl">
                    <a:srgbClr val="000000"/>
                  </a:outerShdw>
                </a:effectLst>
                <a:latin typeface="Times New Roman" charset="0"/>
              </a:rPr>
              <a:t>Your Safe Place</a:t>
            </a:r>
            <a:endParaRPr lang="en-US" sz="3600" dirty="0"/>
          </a:p>
        </p:txBody>
      </p:sp>
      <p:sp>
        <p:nvSpPr>
          <p:cNvPr id="3" name="Content Placeholder 2"/>
          <p:cNvSpPr>
            <a:spLocks noGrp="1"/>
          </p:cNvSpPr>
          <p:nvPr>
            <p:ph idx="1"/>
          </p:nvPr>
        </p:nvSpPr>
        <p:spPr>
          <a:xfrm>
            <a:off x="838200" y="1295400"/>
            <a:ext cx="7658100" cy="5029200"/>
          </a:xfrm>
        </p:spPr>
        <p:txBody>
          <a:bodyPr/>
          <a:lstStyle/>
          <a:p>
            <a:pPr eaLnBrk="1" hangingPunct="1">
              <a:defRPr/>
            </a:pPr>
            <a:r>
              <a:rPr lang="en-GB" b="1" dirty="0" smtClean="0">
                <a:solidFill>
                  <a:srgbClr val="FFFFFF"/>
                </a:solidFill>
                <a:latin typeface="Times New Roman" charset="0"/>
              </a:rPr>
              <a:t>Safe </a:t>
            </a:r>
            <a:r>
              <a:rPr lang="ja-JP" altLang="en-GB" b="1" dirty="0">
                <a:solidFill>
                  <a:srgbClr val="FFFFFF"/>
                </a:solidFill>
                <a:latin typeface="Times New Roman" charset="0"/>
              </a:rPr>
              <a:t>‘</a:t>
            </a:r>
            <a:r>
              <a:rPr lang="en-GB" b="1" dirty="0">
                <a:solidFill>
                  <a:srgbClr val="FFFFFF"/>
                </a:solidFill>
                <a:latin typeface="Times New Roman" charset="0"/>
              </a:rPr>
              <a:t>welcoming</a:t>
            </a:r>
            <a:r>
              <a:rPr lang="ja-JP" altLang="en-GB" b="1" dirty="0">
                <a:solidFill>
                  <a:srgbClr val="FFFFFF"/>
                </a:solidFill>
                <a:latin typeface="Times New Roman" charset="0"/>
              </a:rPr>
              <a:t>’</a:t>
            </a:r>
            <a:r>
              <a:rPr lang="en-GB" b="1" dirty="0">
                <a:solidFill>
                  <a:srgbClr val="FFFFFF"/>
                </a:solidFill>
                <a:latin typeface="Times New Roman" charset="0"/>
              </a:rPr>
              <a:t> place</a:t>
            </a:r>
          </a:p>
          <a:p>
            <a:pPr>
              <a:defRPr/>
            </a:pPr>
            <a:endParaRPr lang="en-US" sz="800" dirty="0" smtClean="0"/>
          </a:p>
          <a:p>
            <a:pPr>
              <a:defRPr/>
            </a:pPr>
            <a:r>
              <a:rPr lang="en-US" dirty="0" smtClean="0"/>
              <a:t>Lower or close the eyes</a:t>
            </a:r>
            <a:endParaRPr lang="en-US" dirty="0"/>
          </a:p>
          <a:p>
            <a:pPr>
              <a:defRPr/>
            </a:pPr>
            <a:r>
              <a:rPr lang="en-US" dirty="0" smtClean="0"/>
              <a:t>Find your soothing rhythm breathing</a:t>
            </a:r>
            <a:endParaRPr lang="en-US" dirty="0"/>
          </a:p>
          <a:p>
            <a:pPr>
              <a:defRPr/>
            </a:pPr>
            <a:r>
              <a:rPr lang="en-US" dirty="0" smtClean="0"/>
              <a:t>Imagine a place that gives you feelings of safeness, calm and contentment, perhaps a quiet room, a beach, or in  the woods</a:t>
            </a:r>
          </a:p>
          <a:p>
            <a:pPr>
              <a:defRPr/>
            </a:pPr>
            <a:r>
              <a:rPr lang="en-US" dirty="0" smtClean="0"/>
              <a:t>Focus on the details and use all five senses: what you see, touch, hear, smell, taste</a:t>
            </a:r>
          </a:p>
          <a:p>
            <a:pPr>
              <a:defRPr/>
            </a:pPr>
            <a:r>
              <a:rPr lang="en-US" dirty="0" smtClean="0"/>
              <a:t>Your safe place welcomes you and enjoys having you there. It is your own, you belong there  and can rest. Feel the safeness and connection; feel its welcome.  </a:t>
            </a:r>
          </a:p>
          <a:p>
            <a:pPr>
              <a:defRPr/>
            </a:pPr>
            <a:r>
              <a:rPr lang="en-US" dirty="0" smtClean="0"/>
              <a:t>When ready, opening the eyes  </a:t>
            </a:r>
            <a:endParaRPr lang="en-US" dirty="0"/>
          </a:p>
        </p:txBody>
      </p:sp>
      <p:pic>
        <p:nvPicPr>
          <p:cNvPr id="4" name="Picture 2" descr="IMG-20110929-0007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4851400"/>
            <a:ext cx="4495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4" name="Rectangle 2"/>
          <p:cNvSpPr>
            <a:spLocks noGrp="1" noChangeArrowheads="1"/>
          </p:cNvSpPr>
          <p:nvPr>
            <p:ph type="ctrTitle"/>
          </p:nvPr>
        </p:nvSpPr>
        <p:spPr>
          <a:xfrm>
            <a:off x="685800" y="533400"/>
            <a:ext cx="7772400" cy="825500"/>
          </a:xfrm>
        </p:spPr>
        <p:txBody>
          <a:bodyPr/>
          <a:lstStyle/>
          <a:p>
            <a:pPr eaLnBrk="1" hangingPunct="1">
              <a:defRPr/>
            </a:pPr>
            <a:r>
              <a:rPr lang="en-GB" sz="3600" b="1" dirty="0">
                <a:effectLst>
                  <a:outerShdw blurRad="38100" dist="38100" dir="2700000" algn="tl">
                    <a:srgbClr val="000000"/>
                  </a:outerShdw>
                </a:effectLst>
                <a:latin typeface="Times New Roman" charset="0"/>
                <a:cs typeface="+mj-cs"/>
              </a:rPr>
              <a:t>Developing Compassion Images</a:t>
            </a:r>
          </a:p>
        </p:txBody>
      </p:sp>
      <p:sp>
        <p:nvSpPr>
          <p:cNvPr id="1697795" name="Rectangle 3"/>
          <p:cNvSpPr>
            <a:spLocks noGrp="1" noChangeArrowheads="1"/>
          </p:cNvSpPr>
          <p:nvPr>
            <p:ph type="subTitle" idx="1"/>
          </p:nvPr>
        </p:nvSpPr>
        <p:spPr>
          <a:xfrm>
            <a:off x="369888" y="1511300"/>
            <a:ext cx="8497887" cy="5075238"/>
          </a:xfrm>
        </p:spPr>
        <p:txBody>
          <a:bodyPr/>
          <a:lstStyle/>
          <a:p>
            <a:pPr marL="354013" indent="-354013" algn="l" eaLnBrk="1" hangingPunct="1">
              <a:defRPr/>
            </a:pPr>
            <a:r>
              <a:rPr lang="en-GB" sz="2400" b="1" dirty="0">
                <a:solidFill>
                  <a:srgbClr val="FFFFFF"/>
                </a:solidFill>
                <a:latin typeface="Times New Roman" charset="0"/>
              </a:rPr>
              <a:t>Ideal caring and compassionate </a:t>
            </a:r>
            <a:r>
              <a:rPr lang="en-GB" sz="2400" b="1" i="1" dirty="0">
                <a:solidFill>
                  <a:srgbClr val="FFFFFF"/>
                </a:solidFill>
                <a:latin typeface="Times New Roman" charset="0"/>
              </a:rPr>
              <a:t>self</a:t>
            </a:r>
            <a:r>
              <a:rPr lang="en-GB" sz="2400" b="1" dirty="0">
                <a:solidFill>
                  <a:srgbClr val="FFFFFF"/>
                </a:solidFill>
                <a:latin typeface="Times New Roman" charset="0"/>
              </a:rPr>
              <a:t> and/or</a:t>
            </a:r>
            <a:r>
              <a:rPr lang="en-GB" sz="2400" b="1" i="1" dirty="0">
                <a:solidFill>
                  <a:srgbClr val="FFFFFF"/>
                </a:solidFill>
                <a:latin typeface="Times New Roman" charset="0"/>
              </a:rPr>
              <a:t> </a:t>
            </a:r>
            <a:r>
              <a:rPr lang="en-GB" sz="2400" b="1" i="1" dirty="0" smtClean="0">
                <a:solidFill>
                  <a:srgbClr val="FFFFFF"/>
                </a:solidFill>
                <a:latin typeface="Times New Roman" charset="0"/>
              </a:rPr>
              <a:t>other </a:t>
            </a:r>
            <a:r>
              <a:rPr lang="en-GB" sz="2400" b="1" dirty="0">
                <a:solidFill>
                  <a:srgbClr val="FFFFFF"/>
                </a:solidFill>
                <a:latin typeface="Times New Roman" charset="0"/>
              </a:rPr>
              <a:t>--- define ideal as everything you would want, need </a:t>
            </a:r>
            <a:endParaRPr lang="en-GB" sz="2400" b="1" dirty="0" smtClean="0">
              <a:solidFill>
                <a:srgbClr val="FFFFFF"/>
              </a:solidFill>
              <a:latin typeface="Times New Roman" charset="0"/>
            </a:endParaRPr>
          </a:p>
          <a:p>
            <a:pPr marL="354013" indent="-354013" algn="l" eaLnBrk="1" hangingPunct="1">
              <a:defRPr/>
            </a:pPr>
            <a:endParaRPr lang="en-GB" sz="1200" b="1" dirty="0">
              <a:solidFill>
                <a:srgbClr val="FFFFFF"/>
              </a:solidFill>
              <a:latin typeface="Times New Roman" charset="0"/>
            </a:endParaRPr>
          </a:p>
          <a:p>
            <a:pPr marL="354013" indent="-354013" algn="l" eaLnBrk="1" hangingPunct="1">
              <a:buFontTx/>
              <a:buChar char="•"/>
              <a:defRPr/>
            </a:pPr>
            <a:r>
              <a:rPr lang="en-GB" sz="2400" b="1" dirty="0">
                <a:solidFill>
                  <a:srgbClr val="FFFF00"/>
                </a:solidFill>
                <a:latin typeface="Times New Roman" charset="0"/>
              </a:rPr>
              <a:t>Wisdom </a:t>
            </a:r>
            <a:r>
              <a:rPr lang="en-GB" sz="2400" b="1" dirty="0">
                <a:solidFill>
                  <a:srgbClr val="FFFFFF"/>
                </a:solidFill>
                <a:latin typeface="Times New Roman" charset="0"/>
              </a:rPr>
              <a:t>a sentient mind who understands the struggles of humanity and self. Empathic stance, self-</a:t>
            </a:r>
            <a:r>
              <a:rPr lang="en-GB" sz="2400" b="1" dirty="0" smtClean="0">
                <a:solidFill>
                  <a:srgbClr val="FFFFFF"/>
                </a:solidFill>
                <a:latin typeface="Times New Roman" charset="0"/>
              </a:rPr>
              <a:t>transcendent</a:t>
            </a:r>
          </a:p>
          <a:p>
            <a:pPr marL="354013" indent="-354013" algn="l" eaLnBrk="1" hangingPunct="1">
              <a:buFontTx/>
              <a:buChar char="•"/>
              <a:defRPr/>
            </a:pPr>
            <a:endParaRPr lang="en-GB" sz="1200" b="1" dirty="0">
              <a:solidFill>
                <a:srgbClr val="FFFFFF"/>
              </a:solidFill>
              <a:latin typeface="Times New Roman" charset="0"/>
            </a:endParaRPr>
          </a:p>
          <a:p>
            <a:pPr marL="354013" indent="-354013" algn="l" eaLnBrk="1" hangingPunct="1">
              <a:buFontTx/>
              <a:buChar char="•"/>
              <a:defRPr/>
            </a:pPr>
            <a:r>
              <a:rPr lang="en-GB" sz="2400" b="1" dirty="0">
                <a:solidFill>
                  <a:srgbClr val="FFFF00"/>
                </a:solidFill>
                <a:latin typeface="Times New Roman" charset="0"/>
              </a:rPr>
              <a:t>Strength</a:t>
            </a:r>
            <a:r>
              <a:rPr lang="en-GB" sz="2400" b="1" dirty="0">
                <a:solidFill>
                  <a:schemeClr val="bg1"/>
                </a:solidFill>
                <a:latin typeface="Times New Roman" charset="0"/>
              </a:rPr>
              <a:t> </a:t>
            </a:r>
            <a:r>
              <a:rPr lang="en-GB" sz="2400" b="1" dirty="0">
                <a:solidFill>
                  <a:srgbClr val="FFFFFF"/>
                </a:solidFill>
                <a:latin typeface="Times New Roman" charset="0"/>
              </a:rPr>
              <a:t>as </a:t>
            </a:r>
            <a:r>
              <a:rPr lang="ja-JP" altLang="en-GB" sz="2400" b="1" dirty="0">
                <a:solidFill>
                  <a:srgbClr val="FFFFFF"/>
                </a:solidFill>
                <a:latin typeface="Times New Roman" charset="0"/>
              </a:rPr>
              <a:t>‘</a:t>
            </a:r>
            <a:r>
              <a:rPr lang="en-GB" sz="2400" b="1" dirty="0">
                <a:solidFill>
                  <a:srgbClr val="FFFFFF"/>
                </a:solidFill>
                <a:latin typeface="Times New Roman" charset="0"/>
              </a:rPr>
              <a:t>calm authority</a:t>
            </a:r>
            <a:r>
              <a:rPr lang="ja-JP" altLang="en-GB" sz="2400" b="1" dirty="0">
                <a:solidFill>
                  <a:srgbClr val="FFFFFF"/>
                </a:solidFill>
                <a:latin typeface="Times New Roman" charset="0"/>
              </a:rPr>
              <a:t>’</a:t>
            </a:r>
            <a:r>
              <a:rPr lang="en-GB" sz="2400" b="1" dirty="0">
                <a:solidFill>
                  <a:srgbClr val="FFFFFF"/>
                </a:solidFill>
                <a:latin typeface="Times New Roman" charset="0"/>
              </a:rPr>
              <a:t> fortitude, endurance, complete </a:t>
            </a:r>
            <a:r>
              <a:rPr lang="en-GB" sz="2400" b="1" dirty="0" smtClean="0">
                <a:solidFill>
                  <a:srgbClr val="FFFFFF"/>
                </a:solidFill>
                <a:latin typeface="Times New Roman" charset="0"/>
              </a:rPr>
              <a:t>benevolence</a:t>
            </a:r>
          </a:p>
          <a:p>
            <a:pPr marL="354013" indent="-354013" algn="l" eaLnBrk="1" hangingPunct="1">
              <a:buFontTx/>
              <a:buChar char="•"/>
              <a:defRPr/>
            </a:pPr>
            <a:endParaRPr lang="en-GB" sz="1200" b="1" dirty="0">
              <a:solidFill>
                <a:srgbClr val="FFFFFF"/>
              </a:solidFill>
              <a:latin typeface="Times New Roman" charset="0"/>
            </a:endParaRPr>
          </a:p>
          <a:p>
            <a:pPr marL="354013" indent="-354013" algn="l" eaLnBrk="1" hangingPunct="1">
              <a:buFontTx/>
              <a:buChar char="•"/>
              <a:defRPr/>
            </a:pPr>
            <a:r>
              <a:rPr lang="en-GB" sz="2400" b="1" dirty="0">
                <a:solidFill>
                  <a:srgbClr val="FFFF00"/>
                </a:solidFill>
                <a:latin typeface="Times New Roman" charset="0"/>
              </a:rPr>
              <a:t>Caring</a:t>
            </a:r>
            <a:r>
              <a:rPr lang="en-GB" sz="2400" b="1" dirty="0">
                <a:solidFill>
                  <a:srgbClr val="FFFF99"/>
                </a:solidFill>
                <a:latin typeface="Times New Roman" charset="0"/>
              </a:rPr>
              <a:t> </a:t>
            </a:r>
            <a:r>
              <a:rPr lang="en-GB" sz="2400" b="1" dirty="0">
                <a:solidFill>
                  <a:srgbClr val="FFFFFF"/>
                </a:solidFill>
                <a:latin typeface="Times New Roman" charset="0"/>
              </a:rPr>
              <a:t>as a genuine desire for one</a:t>
            </a:r>
            <a:r>
              <a:rPr lang="ja-JP" altLang="en-GB" sz="2400" b="1" dirty="0">
                <a:solidFill>
                  <a:srgbClr val="FFFFFF"/>
                </a:solidFill>
                <a:latin typeface="Times New Roman" charset="0"/>
              </a:rPr>
              <a:t>’</a:t>
            </a:r>
            <a:r>
              <a:rPr lang="en-GB" sz="2400" b="1" dirty="0">
                <a:solidFill>
                  <a:srgbClr val="FFFFFF"/>
                </a:solidFill>
                <a:latin typeface="Times New Roman" charset="0"/>
              </a:rPr>
              <a:t>s well-being –Commitment and </a:t>
            </a:r>
            <a:r>
              <a:rPr lang="en-GB" sz="2400" b="1" dirty="0" smtClean="0">
                <a:solidFill>
                  <a:srgbClr val="FFFFFF"/>
                </a:solidFill>
                <a:latin typeface="Times New Roman" charset="0"/>
              </a:rPr>
              <a:t>motivation</a:t>
            </a:r>
          </a:p>
          <a:p>
            <a:pPr marL="811213" lvl="1" indent="-354013" algn="l" eaLnBrk="1" hangingPunct="1">
              <a:buFontTx/>
              <a:buChar char="•"/>
              <a:defRPr/>
            </a:pPr>
            <a:r>
              <a:rPr lang="en-GB" sz="2200" b="1" dirty="0" smtClean="0">
                <a:solidFill>
                  <a:srgbClr val="FFFFFF"/>
                </a:solidFill>
                <a:latin typeface="Times New Roman" charset="0"/>
              </a:rPr>
              <a:t>Include compassionate attributes </a:t>
            </a:r>
            <a:endParaRPr lang="en-GB" b="1" dirty="0">
              <a:solidFill>
                <a:schemeClr val="bg1"/>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idx="4294967295"/>
          </p:nvPr>
        </p:nvSpPr>
        <p:spPr>
          <a:xfrm>
            <a:off x="684213" y="188913"/>
            <a:ext cx="7772400" cy="838200"/>
          </a:xfrm>
        </p:spPr>
        <p:txBody>
          <a:bodyPr/>
          <a:lstStyle/>
          <a:p>
            <a:pPr>
              <a:defRPr/>
            </a:pPr>
            <a:r>
              <a:rPr lang="en-GB" sz="3200" b="1">
                <a:solidFill>
                  <a:srgbClr val="FFFF00"/>
                </a:solidFill>
                <a:effectLst>
                  <a:outerShdw blurRad="38100" dist="38100" dir="2700000" algn="tl">
                    <a:srgbClr val="000000"/>
                  </a:outerShdw>
                </a:effectLst>
                <a:latin typeface="Times New Roman" charset="0"/>
              </a:rPr>
              <a:t>Compassionate Mind-Self</a:t>
            </a:r>
          </a:p>
        </p:txBody>
      </p:sp>
      <p:sp>
        <p:nvSpPr>
          <p:cNvPr id="827395" name="Rectangle 3"/>
          <p:cNvSpPr>
            <a:spLocks noGrp="1" noChangeArrowheads="1"/>
          </p:cNvSpPr>
          <p:nvPr>
            <p:ph type="subTitle" idx="4294967295"/>
          </p:nvPr>
        </p:nvSpPr>
        <p:spPr>
          <a:xfrm>
            <a:off x="1331913" y="1052513"/>
            <a:ext cx="6578600" cy="5257800"/>
          </a:xfrm>
        </p:spPr>
        <p:txBody>
          <a:bodyPr/>
          <a:lstStyle/>
          <a:p>
            <a:pPr marL="0" indent="0">
              <a:defRPr/>
            </a:pPr>
            <a:endParaRPr lang="en-GB" sz="2400" b="1" dirty="0">
              <a:solidFill>
                <a:srgbClr val="FF9933"/>
              </a:solidFill>
            </a:endParaRPr>
          </a:p>
          <a:p>
            <a:pPr marL="0" indent="0">
              <a:defRPr/>
            </a:pPr>
            <a:endParaRPr lang="en-GB" sz="2800" b="1" dirty="0">
              <a:solidFill>
                <a:schemeClr val="bg1"/>
              </a:solidFill>
            </a:endParaRPr>
          </a:p>
          <a:p>
            <a:pPr marL="0" indent="0">
              <a:defRPr/>
            </a:pPr>
            <a:endParaRPr lang="en-GB" sz="2800" b="1" dirty="0">
              <a:solidFill>
                <a:schemeClr val="bg1"/>
              </a:solidFill>
            </a:endParaRPr>
          </a:p>
          <a:p>
            <a:pPr marL="0" indent="0">
              <a:defRPr/>
            </a:pPr>
            <a:endParaRPr lang="en-GB" sz="2400" b="1" dirty="0">
              <a:solidFill>
                <a:schemeClr val="bg1"/>
              </a:solidFill>
            </a:endParaRPr>
          </a:p>
          <a:p>
            <a:pPr marL="0" indent="0">
              <a:defRPr/>
            </a:pPr>
            <a:endParaRPr lang="en-GB" sz="2400" b="1" dirty="0">
              <a:solidFill>
                <a:schemeClr val="bg1"/>
              </a:solidFill>
            </a:endParaRPr>
          </a:p>
        </p:txBody>
      </p:sp>
      <p:sp>
        <p:nvSpPr>
          <p:cNvPr id="146435" name="Oval 4"/>
          <p:cNvSpPr>
            <a:spLocks noChangeArrowheads="1"/>
          </p:cNvSpPr>
          <p:nvPr/>
        </p:nvSpPr>
        <p:spPr bwMode="auto">
          <a:xfrm>
            <a:off x="1979613" y="1125538"/>
            <a:ext cx="5400675" cy="4535487"/>
          </a:xfrm>
          <a:prstGeom prst="ellipse">
            <a:avLst/>
          </a:prstGeom>
          <a:solidFill>
            <a:srgbClr val="99CCFF"/>
          </a:solidFill>
          <a:ln w="9525">
            <a:solidFill>
              <a:schemeClr val="tx1"/>
            </a:solidFill>
            <a:round/>
            <a:headEnd/>
            <a:tailEnd/>
          </a:ln>
        </p:spPr>
        <p:txBody>
          <a:bodyPr wrap="none" anchor="ctr"/>
          <a:lstStyle/>
          <a:p>
            <a:pPr>
              <a:lnSpc>
                <a:spcPct val="90000"/>
              </a:lnSpc>
              <a:spcBef>
                <a:spcPct val="20000"/>
              </a:spcBef>
            </a:pPr>
            <a:endParaRPr lang="en-US" b="1">
              <a:solidFill>
                <a:schemeClr val="bg1"/>
              </a:solidFill>
              <a:latin typeface="Times New Roman" charset="0"/>
            </a:endParaRPr>
          </a:p>
        </p:txBody>
      </p:sp>
      <p:sp>
        <p:nvSpPr>
          <p:cNvPr id="146436" name="Text Box 5"/>
          <p:cNvSpPr txBox="1">
            <a:spLocks noChangeArrowheads="1"/>
          </p:cNvSpPr>
          <p:nvPr/>
        </p:nvSpPr>
        <p:spPr bwMode="auto">
          <a:xfrm>
            <a:off x="4030663" y="1751013"/>
            <a:ext cx="143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Imagery</a:t>
            </a:r>
          </a:p>
        </p:txBody>
      </p:sp>
      <p:sp>
        <p:nvSpPr>
          <p:cNvPr id="146437" name="Text Box 6"/>
          <p:cNvSpPr txBox="1">
            <a:spLocks noChangeArrowheads="1"/>
          </p:cNvSpPr>
          <p:nvPr/>
        </p:nvSpPr>
        <p:spPr bwMode="auto">
          <a:xfrm>
            <a:off x="2268538" y="249237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Attention</a:t>
            </a:r>
          </a:p>
        </p:txBody>
      </p:sp>
      <p:sp>
        <p:nvSpPr>
          <p:cNvPr id="146438" name="Text Box 7"/>
          <p:cNvSpPr txBox="1">
            <a:spLocks noChangeArrowheads="1"/>
          </p:cNvSpPr>
          <p:nvPr/>
        </p:nvSpPr>
        <p:spPr bwMode="auto">
          <a:xfrm>
            <a:off x="5795963" y="24923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endParaRPr lang="en-US" sz="2800" b="1">
              <a:latin typeface="Times New Roman" charset="0"/>
              <a:cs typeface="Arial" charset="0"/>
            </a:endParaRPr>
          </a:p>
        </p:txBody>
      </p:sp>
      <p:sp>
        <p:nvSpPr>
          <p:cNvPr id="146439" name="Text Box 8"/>
          <p:cNvSpPr txBox="1">
            <a:spLocks noChangeArrowheads="1"/>
          </p:cNvSpPr>
          <p:nvPr/>
        </p:nvSpPr>
        <p:spPr bwMode="auto">
          <a:xfrm>
            <a:off x="6227763" y="2492375"/>
            <a:ext cx="1081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Reasoning</a:t>
            </a:r>
          </a:p>
        </p:txBody>
      </p:sp>
      <p:sp>
        <p:nvSpPr>
          <p:cNvPr id="146440" name="Text Box 9"/>
          <p:cNvSpPr txBox="1">
            <a:spLocks noChangeArrowheads="1"/>
          </p:cNvSpPr>
          <p:nvPr/>
        </p:nvSpPr>
        <p:spPr bwMode="auto">
          <a:xfrm>
            <a:off x="2484438" y="4292600"/>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Feeling</a:t>
            </a:r>
          </a:p>
        </p:txBody>
      </p:sp>
      <p:sp>
        <p:nvSpPr>
          <p:cNvPr id="146441" name="Text Box 10"/>
          <p:cNvSpPr txBox="1">
            <a:spLocks noChangeArrowheads="1"/>
          </p:cNvSpPr>
          <p:nvPr/>
        </p:nvSpPr>
        <p:spPr bwMode="auto">
          <a:xfrm>
            <a:off x="6156325" y="4149725"/>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Behaviour</a:t>
            </a:r>
          </a:p>
        </p:txBody>
      </p:sp>
      <p:sp>
        <p:nvSpPr>
          <p:cNvPr id="146442" name="Text Box 11"/>
          <p:cNvSpPr txBox="1">
            <a:spLocks noChangeArrowheads="1"/>
          </p:cNvSpPr>
          <p:nvPr/>
        </p:nvSpPr>
        <p:spPr bwMode="auto">
          <a:xfrm>
            <a:off x="4068763" y="4954588"/>
            <a:ext cx="1368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rgbClr val="006600"/>
                </a:solidFill>
                <a:latin typeface="Times New Roman" charset="0"/>
                <a:cs typeface="Arial" charset="0"/>
              </a:rPr>
              <a:t>Sensory</a:t>
            </a:r>
          </a:p>
        </p:txBody>
      </p:sp>
      <p:sp>
        <p:nvSpPr>
          <p:cNvPr id="146443" name="Oval 12"/>
          <p:cNvSpPr>
            <a:spLocks noChangeArrowheads="1"/>
          </p:cNvSpPr>
          <p:nvPr/>
        </p:nvSpPr>
        <p:spPr bwMode="auto">
          <a:xfrm>
            <a:off x="2987675" y="2133600"/>
            <a:ext cx="3311525" cy="2735263"/>
          </a:xfrm>
          <a:prstGeom prst="ellipse">
            <a:avLst/>
          </a:prstGeom>
          <a:solidFill>
            <a:srgbClr val="FFFFCC"/>
          </a:solidFill>
          <a:ln w="9525">
            <a:solidFill>
              <a:schemeClr val="tx1"/>
            </a:solidFill>
            <a:round/>
            <a:headEnd/>
            <a:tailEnd/>
          </a:ln>
        </p:spPr>
        <p:txBody>
          <a:bodyPr wrap="none" anchor="ctr"/>
          <a:lstStyle/>
          <a:p>
            <a:pPr>
              <a:lnSpc>
                <a:spcPct val="90000"/>
              </a:lnSpc>
              <a:spcBef>
                <a:spcPct val="20000"/>
              </a:spcBef>
            </a:pPr>
            <a:endParaRPr lang="en-US" b="1">
              <a:solidFill>
                <a:schemeClr val="bg1"/>
              </a:solidFill>
              <a:latin typeface="Times New Roman" charset="0"/>
            </a:endParaRPr>
          </a:p>
        </p:txBody>
      </p:sp>
      <p:sp>
        <p:nvSpPr>
          <p:cNvPr id="146444" name="Text Box 13"/>
          <p:cNvSpPr txBox="1">
            <a:spLocks noChangeArrowheads="1"/>
          </p:cNvSpPr>
          <p:nvPr/>
        </p:nvSpPr>
        <p:spPr bwMode="auto">
          <a:xfrm>
            <a:off x="2916238" y="3357563"/>
            <a:ext cx="115093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nSpc>
                <a:spcPct val="65000"/>
              </a:lnSpc>
              <a:spcBef>
                <a:spcPct val="50000"/>
              </a:spcBef>
            </a:pPr>
            <a:r>
              <a:rPr lang="en-GB" sz="1400" b="1">
                <a:solidFill>
                  <a:schemeClr val="accent2"/>
                </a:solidFill>
                <a:latin typeface="Times New Roman" charset="0"/>
                <a:cs typeface="Arial" charset="0"/>
              </a:rPr>
              <a:t>Care for </a:t>
            </a:r>
          </a:p>
          <a:p>
            <a:pPr>
              <a:lnSpc>
                <a:spcPct val="65000"/>
              </a:lnSpc>
              <a:spcBef>
                <a:spcPct val="50000"/>
              </a:spcBef>
            </a:pPr>
            <a:r>
              <a:rPr lang="en-GB" sz="1400" b="1">
                <a:solidFill>
                  <a:schemeClr val="accent2"/>
                </a:solidFill>
                <a:latin typeface="Times New Roman" charset="0"/>
                <a:cs typeface="Arial" charset="0"/>
              </a:rPr>
              <a:t>well-being</a:t>
            </a:r>
          </a:p>
        </p:txBody>
      </p:sp>
      <p:sp>
        <p:nvSpPr>
          <p:cNvPr id="146445" name="Text Box 14"/>
          <p:cNvSpPr txBox="1">
            <a:spLocks noChangeArrowheads="1"/>
          </p:cNvSpPr>
          <p:nvPr/>
        </p:nvSpPr>
        <p:spPr bwMode="auto">
          <a:xfrm>
            <a:off x="3348038" y="2781300"/>
            <a:ext cx="115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Sensitivity</a:t>
            </a:r>
          </a:p>
        </p:txBody>
      </p:sp>
      <p:sp>
        <p:nvSpPr>
          <p:cNvPr id="146446" name="Text Box 15"/>
          <p:cNvSpPr txBox="1">
            <a:spLocks noChangeArrowheads="1"/>
          </p:cNvSpPr>
          <p:nvPr/>
        </p:nvSpPr>
        <p:spPr bwMode="auto">
          <a:xfrm>
            <a:off x="4932363" y="2708275"/>
            <a:ext cx="1296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Sympathy</a:t>
            </a:r>
          </a:p>
        </p:txBody>
      </p:sp>
      <p:sp>
        <p:nvSpPr>
          <p:cNvPr id="146447" name="Text Box 16"/>
          <p:cNvSpPr txBox="1">
            <a:spLocks noChangeArrowheads="1"/>
          </p:cNvSpPr>
          <p:nvPr/>
        </p:nvSpPr>
        <p:spPr bwMode="auto">
          <a:xfrm>
            <a:off x="5435600" y="3284538"/>
            <a:ext cx="1008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Distress tolerance</a:t>
            </a:r>
          </a:p>
        </p:txBody>
      </p:sp>
      <p:sp>
        <p:nvSpPr>
          <p:cNvPr id="146448" name="Text Box 17"/>
          <p:cNvSpPr txBox="1">
            <a:spLocks noChangeArrowheads="1"/>
          </p:cNvSpPr>
          <p:nvPr/>
        </p:nvSpPr>
        <p:spPr bwMode="auto">
          <a:xfrm>
            <a:off x="4932363" y="4076700"/>
            <a:ext cx="1008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Empathy</a:t>
            </a:r>
          </a:p>
        </p:txBody>
      </p:sp>
      <p:sp>
        <p:nvSpPr>
          <p:cNvPr id="146449" name="Text Box 18"/>
          <p:cNvSpPr txBox="1">
            <a:spLocks noChangeArrowheads="1"/>
          </p:cNvSpPr>
          <p:nvPr/>
        </p:nvSpPr>
        <p:spPr bwMode="auto">
          <a:xfrm>
            <a:off x="3059113" y="436562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endParaRPr lang="en-US" sz="2800" b="1">
              <a:latin typeface="Times New Roman" charset="0"/>
              <a:cs typeface="Arial" charset="0"/>
            </a:endParaRPr>
          </a:p>
        </p:txBody>
      </p:sp>
      <p:sp>
        <p:nvSpPr>
          <p:cNvPr id="146450" name="Text Box 19"/>
          <p:cNvSpPr txBox="1">
            <a:spLocks noChangeArrowheads="1"/>
          </p:cNvSpPr>
          <p:nvPr/>
        </p:nvSpPr>
        <p:spPr bwMode="auto">
          <a:xfrm>
            <a:off x="3322638" y="4017963"/>
            <a:ext cx="12969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spcBef>
                <a:spcPct val="50000"/>
              </a:spcBef>
            </a:pPr>
            <a:r>
              <a:rPr lang="en-GB" sz="1400" b="1">
                <a:solidFill>
                  <a:schemeClr val="accent2"/>
                </a:solidFill>
                <a:latin typeface="Times New Roman" charset="0"/>
                <a:cs typeface="Arial" charset="0"/>
              </a:rPr>
              <a:t>Non-Judgement</a:t>
            </a:r>
          </a:p>
        </p:txBody>
      </p:sp>
      <p:sp>
        <p:nvSpPr>
          <p:cNvPr id="146451" name="Oval 20"/>
          <p:cNvSpPr>
            <a:spLocks noChangeArrowheads="1"/>
          </p:cNvSpPr>
          <p:nvPr/>
        </p:nvSpPr>
        <p:spPr bwMode="auto">
          <a:xfrm>
            <a:off x="3995738" y="3284538"/>
            <a:ext cx="1439862" cy="649287"/>
          </a:xfrm>
          <a:prstGeom prst="ellipse">
            <a:avLst/>
          </a:prstGeom>
          <a:solidFill>
            <a:srgbClr val="FFFFFF"/>
          </a:solidFill>
          <a:ln w="9525">
            <a:solidFill>
              <a:schemeClr val="tx1"/>
            </a:solidFill>
            <a:round/>
            <a:headEnd/>
            <a:tailEnd/>
          </a:ln>
        </p:spPr>
        <p:txBody>
          <a:bodyPr wrap="none" anchor="ctr"/>
          <a:lstStyle/>
          <a:p>
            <a:pPr>
              <a:lnSpc>
                <a:spcPct val="90000"/>
              </a:lnSpc>
              <a:spcBef>
                <a:spcPct val="20000"/>
              </a:spcBef>
            </a:pPr>
            <a:endParaRPr lang="en-US" b="1">
              <a:solidFill>
                <a:schemeClr val="bg1"/>
              </a:solidFill>
              <a:latin typeface="Times New Roman" charset="0"/>
            </a:endParaRPr>
          </a:p>
        </p:txBody>
      </p:sp>
      <p:sp>
        <p:nvSpPr>
          <p:cNvPr id="827413" name="Text Box 21"/>
          <p:cNvSpPr txBox="1">
            <a:spLocks noChangeArrowheads="1"/>
          </p:cNvSpPr>
          <p:nvPr/>
        </p:nvSpPr>
        <p:spPr bwMode="auto">
          <a:xfrm>
            <a:off x="4067175" y="3429000"/>
            <a:ext cx="1368425" cy="336550"/>
          </a:xfrm>
          <a:prstGeom prst="rect">
            <a:avLst/>
          </a:prstGeom>
          <a:noFill/>
          <a:ln w="9525">
            <a:noFill/>
            <a:miter lim="800000"/>
            <a:headEnd/>
            <a:tailEnd/>
          </a:ln>
          <a:effec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GB" sz="1600" b="1" smtClean="0">
                <a:solidFill>
                  <a:srgbClr val="FF33CC"/>
                </a:solidFill>
                <a:effectLst>
                  <a:outerShdw blurRad="38100" dist="38100" dir="2700000" algn="tl">
                    <a:srgbClr val="000000"/>
                  </a:outerShdw>
                </a:effectLst>
                <a:latin typeface="Times New Roman" charset="0"/>
              </a:rPr>
              <a:t>Compassion</a:t>
            </a:r>
          </a:p>
        </p:txBody>
      </p:sp>
      <p:sp>
        <p:nvSpPr>
          <p:cNvPr id="146453" name="Text Box 22"/>
          <p:cNvSpPr txBox="1">
            <a:spLocks noChangeArrowheads="1"/>
          </p:cNvSpPr>
          <p:nvPr/>
        </p:nvSpPr>
        <p:spPr bwMode="auto">
          <a:xfrm>
            <a:off x="3924300" y="2420938"/>
            <a:ext cx="1584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nSpc>
                <a:spcPct val="90000"/>
              </a:lnSpc>
              <a:spcBef>
                <a:spcPct val="50000"/>
              </a:spcBef>
            </a:pPr>
            <a:r>
              <a:rPr lang="en-GB" sz="1600" b="1">
                <a:solidFill>
                  <a:schemeClr val="accent2"/>
                </a:solidFill>
                <a:latin typeface="Imprint MT Shadow" charset="0"/>
                <a:cs typeface="Arial" charset="0"/>
              </a:rPr>
              <a:t>ATTRIBUTES</a:t>
            </a:r>
          </a:p>
        </p:txBody>
      </p:sp>
      <p:sp>
        <p:nvSpPr>
          <p:cNvPr id="146454" name="Text Box 23"/>
          <p:cNvSpPr txBox="1">
            <a:spLocks noChangeArrowheads="1"/>
          </p:cNvSpPr>
          <p:nvPr/>
        </p:nvSpPr>
        <p:spPr bwMode="auto">
          <a:xfrm>
            <a:off x="3060700" y="1425575"/>
            <a:ext cx="32400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Helvetica" charset="0"/>
                <a:ea typeface="ＭＳ Ｐゴシック" charset="0"/>
                <a:cs typeface="ＭＳ Ｐゴシック" charset="0"/>
              </a:defRPr>
            </a:lvl1pPr>
            <a:lvl2pPr marL="742950" indent="-285750">
              <a:defRPr sz="2400" i="1">
                <a:solidFill>
                  <a:schemeClr val="tx1"/>
                </a:solidFill>
                <a:latin typeface="Helvetica" charset="0"/>
                <a:ea typeface="ＭＳ Ｐゴシック" charset="0"/>
              </a:defRPr>
            </a:lvl2pPr>
            <a:lvl3pPr marL="1143000" indent="-228600">
              <a:defRPr sz="2400" i="1">
                <a:solidFill>
                  <a:schemeClr val="tx1"/>
                </a:solidFill>
                <a:latin typeface="Helvetica" charset="0"/>
                <a:ea typeface="ＭＳ Ｐゴシック" charset="0"/>
              </a:defRPr>
            </a:lvl3pPr>
            <a:lvl4pPr marL="1600200" indent="-228600">
              <a:defRPr sz="2400" i="1">
                <a:solidFill>
                  <a:schemeClr val="tx1"/>
                </a:solidFill>
                <a:latin typeface="Helvetica" charset="0"/>
                <a:ea typeface="ＭＳ Ｐゴシック" charset="0"/>
              </a:defRPr>
            </a:lvl4pPr>
            <a:lvl5pPr marL="2057400" indent="-228600">
              <a:defRPr sz="2400" i="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i="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i="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i="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i="1">
                <a:solidFill>
                  <a:schemeClr val="tx1"/>
                </a:solidFill>
                <a:latin typeface="Helvetica" charset="0"/>
                <a:ea typeface="ＭＳ Ｐゴシック" charset="0"/>
              </a:defRPr>
            </a:lvl9pPr>
          </a:lstStyle>
          <a:p>
            <a:pPr>
              <a:lnSpc>
                <a:spcPct val="90000"/>
              </a:lnSpc>
              <a:spcBef>
                <a:spcPct val="50000"/>
              </a:spcBef>
            </a:pPr>
            <a:r>
              <a:rPr lang="en-GB" sz="1600" b="1">
                <a:solidFill>
                  <a:srgbClr val="006600"/>
                </a:solidFill>
                <a:latin typeface="Imprint MT Shadow" charset="0"/>
                <a:cs typeface="Arial" charset="0"/>
              </a:rPr>
              <a:t>SKILLS -TRAINING</a:t>
            </a:r>
          </a:p>
        </p:txBody>
      </p:sp>
      <p:sp>
        <p:nvSpPr>
          <p:cNvPr id="827416" name="Text Box 24"/>
          <p:cNvSpPr txBox="1">
            <a:spLocks noChangeArrowheads="1"/>
          </p:cNvSpPr>
          <p:nvPr/>
        </p:nvSpPr>
        <p:spPr bwMode="auto">
          <a:xfrm>
            <a:off x="827088" y="1474788"/>
            <a:ext cx="1728787" cy="374650"/>
          </a:xfrm>
          <a:prstGeom prst="rect">
            <a:avLst/>
          </a:prstGeom>
          <a:noFill/>
          <a:ln w="9525">
            <a:noFill/>
            <a:miter lim="800000"/>
            <a:headEnd/>
            <a:tailEnd/>
          </a:ln>
          <a:effectLst/>
        </p:spPr>
        <p:txBody>
          <a:bodyPr>
            <a:spAutoFit/>
          </a:bodyPr>
          <a:lstStyle>
            <a:lvl1pPr marL="342900" indent="-3429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90000"/>
              </a:lnSpc>
              <a:spcBef>
                <a:spcPct val="50000"/>
              </a:spcBef>
              <a:defRPr/>
            </a:pPr>
            <a:r>
              <a:rPr lang="en-GB" sz="2000" b="1" dirty="0" smtClean="0">
                <a:solidFill>
                  <a:srgbClr val="FFFFFF"/>
                </a:solidFill>
                <a:effectLst>
                  <a:outerShdw blurRad="38100" dist="38100" dir="2700000" algn="tl">
                    <a:srgbClr val="000000"/>
                  </a:outerShdw>
                </a:effectLst>
                <a:latin typeface="Times New Roman" charset="0"/>
              </a:rPr>
              <a:t>WISDOM</a:t>
            </a:r>
          </a:p>
        </p:txBody>
      </p:sp>
      <p:sp>
        <p:nvSpPr>
          <p:cNvPr id="827418" name="Text Box 26"/>
          <p:cNvSpPr txBox="1">
            <a:spLocks noChangeArrowheads="1"/>
          </p:cNvSpPr>
          <p:nvPr/>
        </p:nvSpPr>
        <p:spPr bwMode="auto">
          <a:xfrm>
            <a:off x="7019925" y="1330325"/>
            <a:ext cx="1728788" cy="374650"/>
          </a:xfrm>
          <a:prstGeom prst="rect">
            <a:avLst/>
          </a:prstGeom>
          <a:noFill/>
          <a:ln w="9525">
            <a:noFill/>
            <a:miter lim="800000"/>
            <a:headEnd/>
            <a:tailEnd/>
          </a:ln>
          <a:effectLst/>
        </p:spPr>
        <p:txBody>
          <a:bodyPr>
            <a:spAutoFit/>
          </a:bodyPr>
          <a:lstStyle>
            <a:lvl1pPr marL="342900" indent="-3429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90000"/>
              </a:lnSpc>
              <a:spcBef>
                <a:spcPct val="50000"/>
              </a:spcBef>
              <a:defRPr/>
            </a:pPr>
            <a:r>
              <a:rPr lang="en-GB" sz="2000" b="1" dirty="0" smtClean="0">
                <a:solidFill>
                  <a:srgbClr val="FFFFFF"/>
                </a:solidFill>
                <a:effectLst>
                  <a:outerShdw blurRad="38100" dist="38100" dir="2700000" algn="tl">
                    <a:srgbClr val="000000"/>
                  </a:outerShdw>
                </a:effectLst>
                <a:latin typeface="Times New Roman" charset="0"/>
              </a:rPr>
              <a:t>WISDOM</a:t>
            </a:r>
          </a:p>
        </p:txBody>
      </p:sp>
      <p:sp>
        <p:nvSpPr>
          <p:cNvPr id="7194" name="Text Box 26"/>
          <p:cNvSpPr txBox="1">
            <a:spLocks noChangeArrowheads="1"/>
          </p:cNvSpPr>
          <p:nvPr/>
        </p:nvSpPr>
        <p:spPr bwMode="auto">
          <a:xfrm>
            <a:off x="177800" y="3213100"/>
            <a:ext cx="17303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effectLst>
                  <a:outerShdw blurRad="38100" dist="38100" dir="2700000" algn="tl">
                    <a:srgbClr val="000000"/>
                  </a:outerShdw>
                </a:effectLst>
                <a:latin typeface="Times New Roman" charset="0"/>
              </a:rPr>
              <a:t>STRENGTH</a:t>
            </a:r>
          </a:p>
        </p:txBody>
      </p:sp>
      <p:sp>
        <p:nvSpPr>
          <p:cNvPr id="7195" name="Text Box 27"/>
          <p:cNvSpPr txBox="1">
            <a:spLocks noChangeArrowheads="1"/>
          </p:cNvSpPr>
          <p:nvPr/>
        </p:nvSpPr>
        <p:spPr bwMode="auto">
          <a:xfrm>
            <a:off x="1116013" y="5589588"/>
            <a:ext cx="24479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solidFill>
                  <a:srgbClr val="FFFFFF"/>
                </a:solidFill>
                <a:effectLst>
                  <a:outerShdw blurRad="38100" dist="38100" dir="2700000" algn="tl">
                    <a:srgbClr val="000000"/>
                  </a:outerShdw>
                </a:effectLst>
                <a:latin typeface="Times New Roman" charset="0"/>
              </a:rPr>
              <a:t>COMMITMENT</a:t>
            </a:r>
          </a:p>
          <a:p>
            <a:pPr>
              <a:spcBef>
                <a:spcPct val="50000"/>
              </a:spcBef>
              <a:defRPr/>
            </a:pPr>
            <a:endParaRPr lang="en-GB" b="1" dirty="0">
              <a:solidFill>
                <a:schemeClr val="bg1"/>
              </a:solidFill>
              <a:latin typeface="Times New Roman" charset="0"/>
            </a:endParaRPr>
          </a:p>
        </p:txBody>
      </p:sp>
      <p:sp>
        <p:nvSpPr>
          <p:cNvPr id="7196" name="Text Box 28"/>
          <p:cNvSpPr txBox="1">
            <a:spLocks noChangeArrowheads="1"/>
          </p:cNvSpPr>
          <p:nvPr/>
        </p:nvSpPr>
        <p:spPr bwMode="auto">
          <a:xfrm>
            <a:off x="7524750" y="3213100"/>
            <a:ext cx="1619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effectLst>
                  <a:outerShdw blurRad="38100" dist="38100" dir="2700000" algn="tl">
                    <a:srgbClr val="000000"/>
                  </a:outerShdw>
                </a:effectLst>
                <a:latin typeface="Times New Roman" charset="0"/>
              </a:rPr>
              <a:t>STRENGTH</a:t>
            </a:r>
          </a:p>
        </p:txBody>
      </p:sp>
      <p:sp>
        <p:nvSpPr>
          <p:cNvPr id="7197" name="Text Box 29"/>
          <p:cNvSpPr txBox="1">
            <a:spLocks noChangeArrowheads="1"/>
          </p:cNvSpPr>
          <p:nvPr/>
        </p:nvSpPr>
        <p:spPr bwMode="auto">
          <a:xfrm>
            <a:off x="6642100" y="5516563"/>
            <a:ext cx="2106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b="1" dirty="0">
                <a:solidFill>
                  <a:srgbClr val="FFFFFF"/>
                </a:solidFill>
                <a:effectLst>
                  <a:outerShdw blurRad="38100" dist="38100" dir="2700000" algn="tl">
                    <a:srgbClr val="000000"/>
                  </a:outerShdw>
                </a:effectLst>
                <a:latin typeface="Times New Roman" charset="0"/>
              </a:rPr>
              <a:t>COMMITMENT</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ctrTitle"/>
          </p:nvPr>
        </p:nvSpPr>
        <p:spPr>
          <a:xfrm>
            <a:off x="735013" y="577850"/>
            <a:ext cx="7772400" cy="609600"/>
          </a:xfrm>
        </p:spPr>
        <p:txBody>
          <a:bodyPr/>
          <a:lstStyle/>
          <a:p>
            <a:pPr eaLnBrk="1" hangingPunct="1">
              <a:defRPr/>
            </a:pPr>
            <a:r>
              <a:rPr lang="en-GB" sz="4000" b="1" dirty="0">
                <a:effectLst>
                  <a:outerShdw blurRad="38100" dist="38100" dir="2700000" algn="tl">
                    <a:srgbClr val="000000"/>
                  </a:outerShdw>
                </a:effectLst>
                <a:latin typeface="Times New Roman" charset="0"/>
                <a:cs typeface="+mj-cs"/>
              </a:rPr>
              <a:t>Imagery </a:t>
            </a:r>
          </a:p>
        </p:txBody>
      </p:sp>
      <p:sp>
        <p:nvSpPr>
          <p:cNvPr id="101379" name="Rectangle 3"/>
          <p:cNvSpPr>
            <a:spLocks noGrp="1" noChangeArrowheads="1"/>
          </p:cNvSpPr>
          <p:nvPr>
            <p:ph type="subTitle" idx="1"/>
          </p:nvPr>
        </p:nvSpPr>
        <p:spPr>
          <a:xfrm>
            <a:off x="838200" y="1371600"/>
            <a:ext cx="7924800" cy="5181600"/>
          </a:xfrm>
        </p:spPr>
        <p:txBody>
          <a:bodyPr/>
          <a:lstStyle/>
          <a:p>
            <a:pPr algn="l" eaLnBrk="1" hangingPunct="1">
              <a:defRPr/>
            </a:pPr>
            <a:r>
              <a:rPr lang="en-GB" sz="2400" b="1">
                <a:solidFill>
                  <a:schemeClr val="bg1"/>
                </a:solidFill>
                <a:latin typeface="Times New Roman" charset="0"/>
              </a:rPr>
              <a:t> </a:t>
            </a:r>
          </a:p>
        </p:txBody>
      </p:sp>
      <p:sp>
        <p:nvSpPr>
          <p:cNvPr id="1784836" name="Rectangle 4"/>
          <p:cNvSpPr>
            <a:spLocks noChangeArrowheads="1"/>
          </p:cNvSpPr>
          <p:nvPr/>
        </p:nvSpPr>
        <p:spPr bwMode="auto">
          <a:xfrm>
            <a:off x="323850" y="1125538"/>
            <a:ext cx="8675688"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defRPr/>
            </a:pPr>
            <a:r>
              <a:rPr lang="en-GB" sz="2800" dirty="0">
                <a:effectLst>
                  <a:outerShdw blurRad="38100" dist="38100" dir="2700000" algn="tl">
                    <a:srgbClr val="000000"/>
                  </a:outerShdw>
                </a:effectLst>
                <a:cs typeface="Times New Roman" charset="0"/>
              </a:rPr>
              <a:t>Non-verbal Communication</a:t>
            </a:r>
          </a:p>
          <a:p>
            <a:pPr marL="533400" indent="-533400">
              <a:defRPr/>
            </a:pPr>
            <a:endParaRPr lang="en-GB" sz="1200" dirty="0">
              <a:effectLst>
                <a:outerShdw blurRad="38100" dist="38100" dir="2700000" algn="tl">
                  <a:srgbClr val="000000"/>
                </a:outerShdw>
              </a:effectLst>
              <a:cs typeface="Times New Roman" charset="0"/>
            </a:endParaRPr>
          </a:p>
          <a:p>
            <a:pPr marL="533400" indent="-533400" algn="l">
              <a:buFontTx/>
              <a:buChar char="•"/>
              <a:defRPr/>
            </a:pPr>
            <a:r>
              <a:rPr lang="en-GB" sz="2800" dirty="0">
                <a:effectLst>
                  <a:outerShdw blurRad="38100" dist="38100" dir="2700000" algn="tl">
                    <a:srgbClr val="000000"/>
                  </a:outerShdw>
                </a:effectLst>
                <a:cs typeface="Times New Roman" charset="0"/>
              </a:rPr>
              <a:t>Compassionate facial expression – smile</a:t>
            </a:r>
          </a:p>
          <a:p>
            <a:pPr marL="533400" indent="-533400" algn="l">
              <a:buFontTx/>
              <a:buChar char="•"/>
              <a:defRPr/>
            </a:pPr>
            <a:endParaRPr lang="en-GB" sz="1200" dirty="0">
              <a:effectLst>
                <a:outerShdw blurRad="38100" dist="38100" dir="2700000" algn="tl">
                  <a:srgbClr val="000000"/>
                </a:outerShdw>
              </a:effectLst>
              <a:cs typeface="Times New Roman" charset="0"/>
            </a:endParaRPr>
          </a:p>
          <a:p>
            <a:pPr marL="533400" indent="-533400" algn="l">
              <a:buFontTx/>
              <a:buChar char="•"/>
              <a:defRPr/>
            </a:pPr>
            <a:r>
              <a:rPr lang="en-GB" sz="2800" dirty="0">
                <a:effectLst>
                  <a:outerShdw blurRad="38100" dist="38100" dir="2700000" algn="tl">
                    <a:srgbClr val="000000"/>
                  </a:outerShdw>
                </a:effectLst>
                <a:cs typeface="Times New Roman" charset="0"/>
              </a:rPr>
              <a:t>Compassionate voice – tone, form and pace</a:t>
            </a:r>
          </a:p>
          <a:p>
            <a:pPr marL="533400" indent="-533400" algn="l">
              <a:buFontTx/>
              <a:buChar char="•"/>
              <a:defRPr/>
            </a:pPr>
            <a:endParaRPr lang="en-GB" sz="1200" dirty="0">
              <a:effectLst>
                <a:outerShdw blurRad="38100" dist="38100" dir="2700000" algn="tl">
                  <a:srgbClr val="000000"/>
                </a:outerShdw>
              </a:effectLst>
              <a:cs typeface="Times New Roman" charset="0"/>
            </a:endParaRPr>
          </a:p>
          <a:p>
            <a:pPr marL="533400" indent="-533400" algn="l">
              <a:buFontTx/>
              <a:buChar char="•"/>
              <a:defRPr/>
            </a:pPr>
            <a:r>
              <a:rPr lang="en-GB" sz="2800" dirty="0">
                <a:effectLst>
                  <a:outerShdw blurRad="38100" dist="38100" dir="2700000" algn="tl">
                    <a:srgbClr val="000000"/>
                  </a:outerShdw>
                </a:effectLst>
                <a:cs typeface="Times New Roman" charset="0"/>
              </a:rPr>
              <a:t>Compassionate posture (e.g. can change depending on the </a:t>
            </a:r>
            <a:r>
              <a:rPr lang="en-GB" sz="2800" dirty="0" smtClean="0">
                <a:effectLst>
                  <a:outerShdw blurRad="38100" dist="38100" dir="2700000" algn="tl">
                    <a:srgbClr val="000000"/>
                  </a:outerShdw>
                </a:effectLst>
                <a:cs typeface="Times New Roman" charset="0"/>
              </a:rPr>
              <a:t>actions)</a:t>
            </a:r>
            <a:endParaRPr lang="en-GB" sz="2800" dirty="0">
              <a:effectLst>
                <a:outerShdw blurRad="38100" dist="38100" dir="2700000" algn="tl">
                  <a:srgbClr val="000000"/>
                </a:outerShdw>
              </a:effectLst>
              <a:cs typeface="Times New Roman" charset="0"/>
            </a:endParaRPr>
          </a:p>
          <a:p>
            <a:pPr marL="533400" indent="-533400" algn="l">
              <a:buFontTx/>
              <a:buChar char="•"/>
              <a:defRPr/>
            </a:pPr>
            <a:endParaRPr lang="en-GB" sz="1200" dirty="0">
              <a:effectLst>
                <a:outerShdw blurRad="38100" dist="38100" dir="2700000" algn="tl">
                  <a:srgbClr val="000000"/>
                </a:outerShdw>
              </a:effectLst>
              <a:cs typeface="Times New Roman" charset="0"/>
            </a:endParaRPr>
          </a:p>
          <a:p>
            <a:pPr marL="533400" indent="-533400" algn="l">
              <a:buFontTx/>
              <a:buChar char="•"/>
              <a:defRPr/>
            </a:pPr>
            <a:r>
              <a:rPr lang="en-GB" sz="2800" dirty="0">
                <a:effectLst>
                  <a:outerShdw blurRad="38100" dist="38100" dir="2700000" algn="tl">
                    <a:srgbClr val="000000"/>
                  </a:outerShdw>
                </a:effectLst>
                <a:cs typeface="Times New Roman" charset="0"/>
              </a:rPr>
              <a:t>Sense of appearance, and colour (e.g. clothes)</a:t>
            </a:r>
          </a:p>
          <a:p>
            <a:pPr marL="533400" indent="-533400" algn="l">
              <a:buFontTx/>
              <a:buChar char="•"/>
              <a:defRPr/>
            </a:pPr>
            <a:endParaRPr lang="en-GB" sz="1200" dirty="0">
              <a:effectLst>
                <a:outerShdw blurRad="38100" dist="38100" dir="2700000" algn="tl">
                  <a:srgbClr val="000000"/>
                </a:outerShdw>
              </a:effectLst>
              <a:cs typeface="Times New Roman" charset="0"/>
            </a:endParaRPr>
          </a:p>
          <a:p>
            <a:pPr marL="1447800" lvl="2" indent="-533400" algn="l">
              <a:buFontTx/>
              <a:buChar char="•"/>
              <a:defRPr/>
            </a:pPr>
            <a:r>
              <a:rPr lang="en-GB" sz="2800" dirty="0">
                <a:effectLst>
                  <a:outerShdw blurRad="38100" dist="38100" dir="2700000" algn="tl">
                    <a:srgbClr val="000000"/>
                  </a:outerShdw>
                </a:effectLst>
                <a:cs typeface="Times New Roman" charset="0"/>
              </a:rPr>
              <a:t>Method Acting for compassionate self</a:t>
            </a:r>
          </a:p>
          <a:p>
            <a:pPr marL="533400" indent="-533400" algn="l">
              <a:buFontTx/>
              <a:buChar char="•"/>
              <a:defRPr/>
            </a:pPr>
            <a:endParaRPr lang="en-GB" sz="2800" dirty="0">
              <a:effectLst>
                <a:outerShdw blurRad="38100" dist="38100" dir="2700000" algn="tl">
                  <a:srgbClr val="000000"/>
                </a:outerShdw>
              </a:effectLst>
              <a:cs typeface="Times New Roman" charset="0"/>
            </a:endParaRPr>
          </a:p>
          <a:p>
            <a:pPr marL="533400" indent="-533400">
              <a:defRPr/>
            </a:pPr>
            <a:endParaRPr lang="en-GB" sz="1200" dirty="0">
              <a:solidFill>
                <a:srgbClr val="FFFF00"/>
              </a:solidFill>
              <a:effectLst>
                <a:outerShdw blurRad="38100" dist="38100" dir="2700000" algn="tl">
                  <a:srgbClr val="000000"/>
                </a:outerShdw>
              </a:effectLst>
              <a:cs typeface="Times New Roman" charset="0"/>
            </a:endParaRPr>
          </a:p>
          <a:p>
            <a:pPr marL="533400" indent="-533400">
              <a:defRPr/>
            </a:pPr>
            <a:r>
              <a:rPr lang="en-GB" sz="2800" dirty="0">
                <a:solidFill>
                  <a:srgbClr val="FFFF99"/>
                </a:solidFill>
                <a:effectLst>
                  <a:outerShdw blurRad="38100" dist="38100" dir="2700000" algn="tl">
                    <a:srgbClr val="000000"/>
                  </a:outerShdw>
                </a:effectLst>
                <a:cs typeface="Times New Roman" charset="0"/>
              </a:rPr>
              <a:t>Sensory qualities help form image</a:t>
            </a:r>
          </a:p>
          <a:p>
            <a:pPr marL="533400" indent="-533400">
              <a:defRPr/>
            </a:pPr>
            <a:r>
              <a:rPr lang="en-GB" dirty="0">
                <a:effectLst>
                  <a:outerShdw blurRad="38100" dist="38100" dir="2700000" algn="tl">
                    <a:srgbClr val="000000"/>
                  </a:outerShdw>
                </a:effectLst>
                <a:cs typeface="Times New Roma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84836">
                                            <p:txEl>
                                              <p:pRg st="2" end="2"/>
                                            </p:txEl>
                                          </p:spTgt>
                                        </p:tgtEl>
                                        <p:attrNameLst>
                                          <p:attrName>style.visibility</p:attrName>
                                        </p:attrNameLst>
                                      </p:cBhvr>
                                      <p:to>
                                        <p:strVal val="visible"/>
                                      </p:to>
                                    </p:set>
                                    <p:animEffect transition="in" filter="blinds(horizontal)">
                                      <p:cBhvr>
                                        <p:cTn id="7" dur="500"/>
                                        <p:tgtEl>
                                          <p:spTgt spid="178483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84836">
                                            <p:txEl>
                                              <p:pRg st="4" end="4"/>
                                            </p:txEl>
                                          </p:spTgt>
                                        </p:tgtEl>
                                        <p:attrNameLst>
                                          <p:attrName>style.visibility</p:attrName>
                                        </p:attrNameLst>
                                      </p:cBhvr>
                                      <p:to>
                                        <p:strVal val="visible"/>
                                      </p:to>
                                    </p:set>
                                    <p:animEffect transition="in" filter="blinds(horizontal)">
                                      <p:cBhvr>
                                        <p:cTn id="12" dur="500"/>
                                        <p:tgtEl>
                                          <p:spTgt spid="178483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84836">
                                            <p:txEl>
                                              <p:pRg st="6" end="6"/>
                                            </p:txEl>
                                          </p:spTgt>
                                        </p:tgtEl>
                                        <p:attrNameLst>
                                          <p:attrName>style.visibility</p:attrName>
                                        </p:attrNameLst>
                                      </p:cBhvr>
                                      <p:to>
                                        <p:strVal val="visible"/>
                                      </p:to>
                                    </p:set>
                                    <p:animEffect transition="in" filter="blinds(horizontal)">
                                      <p:cBhvr>
                                        <p:cTn id="17" dur="500"/>
                                        <p:tgtEl>
                                          <p:spTgt spid="1784836">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84836">
                                            <p:txEl>
                                              <p:pRg st="8" end="8"/>
                                            </p:txEl>
                                          </p:spTgt>
                                        </p:tgtEl>
                                        <p:attrNameLst>
                                          <p:attrName>style.visibility</p:attrName>
                                        </p:attrNameLst>
                                      </p:cBhvr>
                                      <p:to>
                                        <p:strVal val="visible"/>
                                      </p:to>
                                    </p:set>
                                    <p:animEffect transition="in" filter="blinds(horizontal)">
                                      <p:cBhvr>
                                        <p:cTn id="22" dur="500"/>
                                        <p:tgtEl>
                                          <p:spTgt spid="1784836">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84836">
                                            <p:txEl>
                                              <p:pRg st="10" end="10"/>
                                            </p:txEl>
                                          </p:spTgt>
                                        </p:tgtEl>
                                        <p:attrNameLst>
                                          <p:attrName>style.visibility</p:attrName>
                                        </p:attrNameLst>
                                      </p:cBhvr>
                                      <p:to>
                                        <p:strVal val="visible"/>
                                      </p:to>
                                    </p:set>
                                    <p:animEffect transition="in" filter="blinds(horizontal)">
                                      <p:cBhvr>
                                        <p:cTn id="27" dur="500"/>
                                        <p:tgtEl>
                                          <p:spTgt spid="1784836">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84836">
                                            <p:txEl>
                                              <p:pRg st="13" end="13"/>
                                            </p:txEl>
                                          </p:spTgt>
                                        </p:tgtEl>
                                        <p:attrNameLst>
                                          <p:attrName>style.visibility</p:attrName>
                                        </p:attrNameLst>
                                      </p:cBhvr>
                                      <p:to>
                                        <p:strVal val="visible"/>
                                      </p:to>
                                    </p:set>
                                    <p:animEffect transition="in" filter="blinds(horizontal)">
                                      <p:cBhvr>
                                        <p:cTn id="32" dur="500"/>
                                        <p:tgtEl>
                                          <p:spTgt spid="178483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p:cNvSpPr>
            <a:spLocks noGrp="1" noChangeArrowheads="1"/>
          </p:cNvSpPr>
          <p:nvPr>
            <p:ph type="ctrTitle" idx="4294967295"/>
          </p:nvPr>
        </p:nvSpPr>
        <p:spPr>
          <a:xfrm>
            <a:off x="336751" y="760413"/>
            <a:ext cx="8582347" cy="576262"/>
          </a:xfrm>
        </p:spPr>
        <p:txBody>
          <a:bodyPr/>
          <a:lstStyle/>
          <a:p>
            <a:pPr eaLnBrk="1" hangingPunct="1">
              <a:defRPr/>
            </a:pPr>
            <a:r>
              <a:rPr lang="en-GB" sz="3600" b="1" dirty="0">
                <a:effectLst>
                  <a:outerShdw blurRad="38100" dist="38100" dir="2700000" algn="tl">
                    <a:srgbClr val="000000"/>
                  </a:outerShdw>
                </a:effectLst>
                <a:latin typeface="Times New Roman" charset="0"/>
                <a:cs typeface="+mj-cs"/>
              </a:rPr>
              <a:t>Imagining the Compassionate </a:t>
            </a:r>
            <a:r>
              <a:rPr lang="en-GB" sz="3600" b="1" dirty="0" smtClean="0">
                <a:effectLst>
                  <a:outerShdw blurRad="38100" dist="38100" dir="2700000" algn="tl">
                    <a:srgbClr val="000000"/>
                  </a:outerShdw>
                </a:effectLst>
                <a:latin typeface="Times New Roman" charset="0"/>
                <a:cs typeface="+mj-cs"/>
              </a:rPr>
              <a:t>Other/Self</a:t>
            </a:r>
            <a:r>
              <a:rPr lang="en-GB" sz="4000" b="1" dirty="0" smtClean="0">
                <a:effectLst>
                  <a:outerShdw blurRad="38100" dist="38100" dir="2700000" algn="tl">
                    <a:srgbClr val="000000"/>
                  </a:outerShdw>
                </a:effectLst>
                <a:latin typeface="Times New Roman" charset="0"/>
                <a:cs typeface="+mj-cs"/>
              </a:rPr>
              <a:t> </a:t>
            </a:r>
            <a:endParaRPr lang="en-GB" sz="4000" b="1" dirty="0">
              <a:effectLst>
                <a:outerShdw blurRad="38100" dist="38100" dir="2700000" algn="tl">
                  <a:srgbClr val="000000"/>
                </a:outerShdw>
              </a:effectLst>
              <a:latin typeface="Times New Roman" charset="0"/>
              <a:cs typeface="+mj-cs"/>
            </a:endParaRPr>
          </a:p>
        </p:txBody>
      </p:sp>
      <p:sp>
        <p:nvSpPr>
          <p:cNvPr id="234499" name="Rectangle 3"/>
          <p:cNvSpPr>
            <a:spLocks noGrp="1" noChangeArrowheads="1"/>
          </p:cNvSpPr>
          <p:nvPr>
            <p:ph type="subTitle" idx="4294967295"/>
          </p:nvPr>
        </p:nvSpPr>
        <p:spPr>
          <a:xfrm>
            <a:off x="838200" y="1371600"/>
            <a:ext cx="7924800" cy="5181600"/>
          </a:xfrm>
        </p:spPr>
        <p:txBody>
          <a:bodyPr/>
          <a:lstStyle/>
          <a:p>
            <a:pPr marL="0" indent="0" eaLnBrk="1" hangingPunct="1">
              <a:defRPr/>
            </a:pPr>
            <a:r>
              <a:rPr lang="en-GB" sz="2400" b="1">
                <a:solidFill>
                  <a:schemeClr val="bg1"/>
                </a:solidFill>
                <a:latin typeface="Times New Roman" charset="0"/>
              </a:rPr>
              <a:t> </a:t>
            </a:r>
          </a:p>
        </p:txBody>
      </p:sp>
      <p:sp>
        <p:nvSpPr>
          <p:cNvPr id="1695748" name="Rectangle 4"/>
          <p:cNvSpPr>
            <a:spLocks noChangeArrowheads="1"/>
          </p:cNvSpPr>
          <p:nvPr/>
        </p:nvSpPr>
        <p:spPr bwMode="auto">
          <a:xfrm>
            <a:off x="539750" y="1408113"/>
            <a:ext cx="8135938"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defRPr/>
            </a:pPr>
            <a:r>
              <a:rPr lang="en-GB" b="1" i="0" dirty="0">
                <a:effectLst>
                  <a:outerShdw blurRad="38100" dist="38100" dir="2700000" algn="tl">
                    <a:srgbClr val="000000"/>
                  </a:outerShdw>
                </a:effectLst>
                <a:latin typeface="Times New Roman"/>
                <a:cs typeface="Times New Roman"/>
              </a:rPr>
              <a:t>Explain point of Compassionate-</a:t>
            </a:r>
            <a:r>
              <a:rPr lang="en-GB" b="1" i="0" dirty="0" smtClean="0">
                <a:effectLst>
                  <a:outerShdw blurRad="38100" dist="38100" dir="2700000" algn="tl">
                    <a:srgbClr val="000000"/>
                  </a:outerShdw>
                </a:effectLst>
                <a:latin typeface="Times New Roman"/>
                <a:cs typeface="Times New Roman"/>
              </a:rPr>
              <a:t>other/self </a:t>
            </a:r>
            <a:r>
              <a:rPr lang="en-GB" b="1" i="0" dirty="0">
                <a:effectLst>
                  <a:outerShdw blurRad="38100" dist="38100" dir="2700000" algn="tl">
                    <a:srgbClr val="000000"/>
                  </a:outerShdw>
                </a:effectLst>
                <a:latin typeface="Times New Roman"/>
                <a:cs typeface="Times New Roman"/>
              </a:rPr>
              <a:t>imagery work</a:t>
            </a:r>
          </a:p>
          <a:p>
            <a:pPr>
              <a:lnSpc>
                <a:spcPct val="90000"/>
              </a:lnSpc>
              <a:defRPr/>
            </a:pPr>
            <a:endParaRPr lang="en-GB" b="1" i="0" dirty="0">
              <a:effectLst>
                <a:outerShdw blurRad="38100" dist="38100" dir="2700000" algn="tl">
                  <a:srgbClr val="000000"/>
                </a:outerShdw>
              </a:effectLst>
              <a:latin typeface="Times New Roman"/>
              <a:cs typeface="Times New Roman"/>
            </a:endParaRPr>
          </a:p>
          <a:p>
            <a:pPr>
              <a:lnSpc>
                <a:spcPct val="90000"/>
              </a:lnSpc>
              <a:defRPr/>
            </a:pPr>
            <a:r>
              <a:rPr lang="en-GB" b="1" i="0" dirty="0">
                <a:effectLst>
                  <a:outerShdw blurRad="38100" dist="38100" dir="2700000" algn="tl">
                    <a:srgbClr val="000000"/>
                  </a:outerShdw>
                </a:effectLst>
                <a:latin typeface="Times New Roman"/>
                <a:cs typeface="Times New Roman"/>
              </a:rPr>
              <a:t>Inner helper, inner guide, access to self-soothing system through relating </a:t>
            </a:r>
            <a:r>
              <a:rPr lang="en-GB" b="1" i="0" dirty="0" smtClean="0">
                <a:effectLst>
                  <a:outerShdw blurRad="38100" dist="38100" dir="2700000" algn="tl">
                    <a:srgbClr val="000000"/>
                  </a:outerShdw>
                </a:effectLst>
                <a:latin typeface="Times New Roman"/>
                <a:cs typeface="Times New Roman"/>
              </a:rPr>
              <a:t>to self or other (</a:t>
            </a:r>
            <a:r>
              <a:rPr lang="en-GB" b="1" i="0" dirty="0">
                <a:effectLst>
                  <a:outerShdw blurRad="38100" dist="38100" dir="2700000" algn="tl">
                    <a:srgbClr val="000000"/>
                  </a:outerShdw>
                </a:effectLst>
                <a:latin typeface="Times New Roman"/>
                <a:cs typeface="Times New Roman"/>
              </a:rPr>
              <a:t>no different in principle to activating any other system e.g. sexual – these systems were designed for social interactions – social mentality theory</a:t>
            </a:r>
            <a:r>
              <a:rPr lang="en-GB" sz="1800" b="1" i="0" dirty="0">
                <a:effectLst>
                  <a:outerShdw blurRad="38100" dist="38100" dir="2700000" algn="tl">
                    <a:srgbClr val="000000"/>
                  </a:outerShdw>
                </a:effectLst>
                <a:latin typeface="Times New Roman"/>
                <a:cs typeface="Times New Roman"/>
              </a:rPr>
              <a:t> (Gilbert, 2000;  </a:t>
            </a:r>
            <a:r>
              <a:rPr lang="en-GB" sz="1800" b="1" i="0" dirty="0" err="1">
                <a:effectLst>
                  <a:outerShdw blurRad="38100" dist="38100" dir="2700000" algn="tl">
                    <a:srgbClr val="000000"/>
                  </a:outerShdw>
                </a:effectLst>
                <a:latin typeface="Times New Roman"/>
                <a:cs typeface="Times New Roman"/>
              </a:rPr>
              <a:t>Fonagy</a:t>
            </a:r>
            <a:r>
              <a:rPr lang="en-GB" sz="1800" b="1" i="0" dirty="0">
                <a:effectLst>
                  <a:outerShdw blurRad="38100" dist="38100" dir="2700000" algn="tl">
                    <a:srgbClr val="000000"/>
                  </a:outerShdw>
                </a:effectLst>
                <a:latin typeface="Times New Roman"/>
                <a:cs typeface="Times New Roman"/>
              </a:rPr>
              <a:t> &amp; Target, 2006)</a:t>
            </a:r>
            <a:r>
              <a:rPr lang="en-GB" b="1" i="0" dirty="0">
                <a:effectLst>
                  <a:outerShdw blurRad="38100" dist="38100" dir="2700000" algn="tl">
                    <a:srgbClr val="000000"/>
                  </a:outerShdw>
                </a:effectLst>
                <a:latin typeface="Times New Roman"/>
                <a:cs typeface="Times New Roman"/>
              </a:rPr>
              <a:t>)</a:t>
            </a:r>
          </a:p>
          <a:p>
            <a:pPr>
              <a:lnSpc>
                <a:spcPct val="90000"/>
              </a:lnSpc>
              <a:defRPr/>
            </a:pPr>
            <a:endParaRPr lang="en-GB" b="1" i="0" dirty="0">
              <a:effectLst>
                <a:outerShdw blurRad="38100" dist="38100" dir="2700000" algn="tl">
                  <a:srgbClr val="000000"/>
                </a:outerShdw>
              </a:effectLst>
              <a:latin typeface="Times New Roman"/>
              <a:cs typeface="Times New Roman"/>
            </a:endParaRPr>
          </a:p>
          <a:p>
            <a:pPr>
              <a:lnSpc>
                <a:spcPct val="90000"/>
              </a:lnSpc>
              <a:defRPr/>
            </a:pPr>
            <a:r>
              <a:rPr lang="en-GB" b="1" i="0" dirty="0">
                <a:effectLst>
                  <a:outerShdw blurRad="38100" dist="38100" dir="2700000" algn="tl">
                    <a:srgbClr val="000000"/>
                  </a:outerShdw>
                </a:effectLst>
                <a:latin typeface="Times New Roman"/>
                <a:cs typeface="Times New Roman"/>
              </a:rPr>
              <a:t>Now for a moment, focus on your breathing and try to feel soothing  rhythm.  Look down or close your eyes and imagine your image of your compassionate </a:t>
            </a:r>
            <a:r>
              <a:rPr lang="en-GB" b="1" i="0" dirty="0">
                <a:solidFill>
                  <a:srgbClr val="FFFF00"/>
                </a:solidFill>
                <a:effectLst>
                  <a:outerShdw blurRad="38100" dist="38100" dir="2700000" algn="tl">
                    <a:srgbClr val="000000"/>
                  </a:outerShdw>
                </a:effectLst>
                <a:latin typeface="Times New Roman"/>
                <a:cs typeface="Times New Roman"/>
              </a:rPr>
              <a:t>ideal </a:t>
            </a:r>
            <a:r>
              <a:rPr lang="ja-JP" altLang="en-GB" b="1" i="0" dirty="0">
                <a:effectLst>
                  <a:outerShdw blurRad="38100" dist="38100" dir="2700000" algn="tl">
                    <a:srgbClr val="000000"/>
                  </a:outerShdw>
                </a:effectLst>
                <a:latin typeface="Times New Roman"/>
                <a:cs typeface="Times New Roman"/>
              </a:rPr>
              <a:t>‘</a:t>
            </a:r>
            <a:r>
              <a:rPr lang="en-GB" b="1" i="0" dirty="0">
                <a:effectLst>
                  <a:outerShdw blurRad="38100" dist="38100" dir="2700000" algn="tl">
                    <a:srgbClr val="000000"/>
                  </a:outerShdw>
                </a:effectLst>
                <a:latin typeface="Times New Roman"/>
                <a:cs typeface="Times New Roman"/>
              </a:rPr>
              <a:t>other</a:t>
            </a:r>
            <a:r>
              <a:rPr lang="ja-JP" altLang="en-GB" b="1" i="0" dirty="0">
                <a:effectLst>
                  <a:outerShdw blurRad="38100" dist="38100" dir="2700000" algn="tl">
                    <a:srgbClr val="000000"/>
                  </a:outerShdw>
                </a:effectLst>
                <a:latin typeface="Times New Roman"/>
                <a:cs typeface="Times New Roman"/>
              </a:rPr>
              <a:t>’</a:t>
            </a:r>
            <a:r>
              <a:rPr lang="en-GB" b="1" i="0" dirty="0">
                <a:effectLst>
                  <a:outerShdw blurRad="38100" dist="38100" dir="2700000" algn="tl">
                    <a:srgbClr val="000000"/>
                  </a:outerShdw>
                </a:effectLst>
                <a:latin typeface="Times New Roman"/>
                <a:cs typeface="Times New Roman"/>
              </a:rPr>
              <a:t> caring </a:t>
            </a:r>
            <a:r>
              <a:rPr lang="en-GB" b="1" i="0" dirty="0" smtClean="0">
                <a:effectLst>
                  <a:outerShdw blurRad="38100" dist="38100" dir="2700000" algn="tl">
                    <a:srgbClr val="000000"/>
                  </a:outerShdw>
                </a:effectLst>
                <a:latin typeface="Times New Roman"/>
                <a:cs typeface="Times New Roman"/>
              </a:rPr>
              <a:t>for </a:t>
            </a:r>
            <a:r>
              <a:rPr lang="en-GB" b="1" i="0" dirty="0">
                <a:effectLst>
                  <a:outerShdw blurRad="38100" dist="38100" dir="2700000" algn="tl">
                    <a:srgbClr val="000000"/>
                  </a:outerShdw>
                </a:effectLst>
                <a:latin typeface="Times New Roman"/>
                <a:cs typeface="Times New Roman"/>
              </a:rPr>
              <a:t>you.</a:t>
            </a:r>
          </a:p>
          <a:p>
            <a:pPr>
              <a:lnSpc>
                <a:spcPct val="90000"/>
              </a:lnSpc>
              <a:defRPr/>
            </a:pPr>
            <a:endParaRPr lang="en-GB" b="1" i="0" dirty="0">
              <a:effectLst>
                <a:outerShdw blurRad="38100" dist="38100" dir="2700000" algn="tl">
                  <a:srgbClr val="000000"/>
                </a:outerShdw>
              </a:effectLst>
              <a:latin typeface="Times New Roman"/>
              <a:cs typeface="Times New Roman"/>
            </a:endParaRPr>
          </a:p>
          <a:p>
            <a:pPr>
              <a:lnSpc>
                <a:spcPct val="90000"/>
              </a:lnSpc>
              <a:defRPr/>
            </a:pPr>
            <a:r>
              <a:rPr lang="en-GB" b="1" i="0" dirty="0">
                <a:effectLst>
                  <a:outerShdw blurRad="38100" dist="38100" dir="2700000" algn="tl">
                    <a:srgbClr val="000000"/>
                  </a:outerShdw>
                </a:effectLst>
                <a:latin typeface="Times New Roman"/>
                <a:cs typeface="Times New Roman"/>
              </a:rPr>
              <a:t>Useful specific questions: would they be old or young, male or female, colour of their eyes, tall or short – more than one</a:t>
            </a:r>
            <a:endParaRPr lang="en-GB" b="1" i="0" dirty="0">
              <a:effectLst>
                <a:outerShdw blurRad="38100" dist="38100" dir="2700000" algn="tl">
                  <a:srgbClr val="000000">
                    <a:alpha val="43137"/>
                  </a:srgbClr>
                </a:outerShdw>
              </a:effectLst>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8229600" cy="990600"/>
          </a:xfrm>
        </p:spPr>
        <p:txBody>
          <a:bodyPr/>
          <a:lstStyle/>
          <a:p>
            <a:pPr>
              <a:defRPr/>
            </a:pPr>
            <a:r>
              <a:rPr lang="en-GB" dirty="0" smtClean="0"/>
              <a:t>Compassionate letter writing</a:t>
            </a:r>
            <a:endParaRPr lang="en-GB" dirty="0"/>
          </a:p>
        </p:txBody>
      </p:sp>
      <p:sp>
        <p:nvSpPr>
          <p:cNvPr id="186371" name="Content Placeholder 2"/>
          <p:cNvSpPr>
            <a:spLocks noGrp="1"/>
          </p:cNvSpPr>
          <p:nvPr>
            <p:ph idx="1"/>
          </p:nvPr>
        </p:nvSpPr>
        <p:spPr>
          <a:xfrm>
            <a:off x="457200" y="1125538"/>
            <a:ext cx="8229600" cy="5351462"/>
          </a:xfrm>
        </p:spPr>
        <p:txBody>
          <a:bodyPr/>
          <a:lstStyle/>
          <a:p>
            <a:pPr>
              <a:defRPr/>
            </a:pPr>
            <a:r>
              <a:rPr lang="en-GB" dirty="0" smtClean="0"/>
              <a:t>Try and write a letter to yourself from a compassionate standpoint (using your compassionate-self). Alternatively, try and imagine hearing the words of your compassionate coach or your friend</a:t>
            </a:r>
          </a:p>
          <a:p>
            <a:pPr>
              <a:defRPr/>
            </a:pPr>
            <a:r>
              <a:rPr lang="en-GB" dirty="0" smtClean="0"/>
              <a:t>Remember your compassionate motivation: to alleviate suffering and bring support. </a:t>
            </a:r>
          </a:p>
          <a:p>
            <a:pPr>
              <a:defRPr/>
            </a:pPr>
            <a:endParaRPr lang="en-GB" dirty="0" smtClean="0"/>
          </a:p>
          <a:p>
            <a:pPr>
              <a:defRPr/>
            </a:pPr>
            <a:endParaRPr lang="en-GB" dirty="0" smtClean="0"/>
          </a:p>
          <a:p>
            <a:pPr>
              <a:defRPr/>
            </a:pPr>
            <a:r>
              <a:rPr lang="en-GB" dirty="0" smtClean="0"/>
              <a:t>Acknowledge and validate your emotions and experiences</a:t>
            </a:r>
          </a:p>
          <a:p>
            <a:pPr marL="0" indent="0">
              <a:buFont typeface="Arial" pitchFamily="34" charset="0"/>
              <a:buNone/>
              <a:defRPr/>
            </a:pPr>
            <a:r>
              <a:rPr lang="en-GB" dirty="0" smtClean="0"/>
              <a:t>  (e.g. ‘</a:t>
            </a:r>
            <a:r>
              <a:rPr lang="en-GB" i="1" dirty="0"/>
              <a:t>I</a:t>
            </a:r>
            <a:r>
              <a:rPr lang="en-GB" i="1" dirty="0" smtClean="0"/>
              <a:t> am currently feeling</a:t>
            </a:r>
            <a:r>
              <a:rPr lang="en-GB" dirty="0" smtClean="0"/>
              <a:t>…’)</a:t>
            </a:r>
          </a:p>
          <a:p>
            <a:pPr>
              <a:defRPr/>
            </a:pPr>
            <a:r>
              <a:rPr lang="en-GB" dirty="0" smtClean="0"/>
              <a:t>Offer yourself understanding (e.g. </a:t>
            </a:r>
            <a:r>
              <a:rPr lang="en-GB" i="1" dirty="0" smtClean="0"/>
              <a:t>‘It’s understandable I feel</a:t>
            </a:r>
            <a:r>
              <a:rPr lang="en-GB" dirty="0" smtClean="0"/>
              <a:t>….’)</a:t>
            </a:r>
          </a:p>
          <a:p>
            <a:pPr>
              <a:defRPr/>
            </a:pPr>
            <a:r>
              <a:rPr lang="en-GB" dirty="0" smtClean="0"/>
              <a:t>Bring warmth and kindness (e.g. ‘</a:t>
            </a:r>
            <a:r>
              <a:rPr lang="en-GB" i="1" dirty="0" smtClean="0"/>
              <a:t>Experiencing this is hard</a:t>
            </a:r>
            <a:r>
              <a:rPr lang="en-GB" dirty="0" smtClean="0"/>
              <a:t>’)</a:t>
            </a:r>
          </a:p>
          <a:p>
            <a:pPr>
              <a:defRPr/>
            </a:pPr>
            <a:r>
              <a:rPr lang="en-GB" dirty="0" smtClean="0"/>
              <a:t>Understand our common humanity (e.g. ‘</a:t>
            </a:r>
            <a:r>
              <a:rPr lang="en-GB" i="1" dirty="0" smtClean="0"/>
              <a:t>It’s normal for a person to feel this….I’m not alone</a:t>
            </a:r>
            <a:r>
              <a:rPr lang="en-GB" dirty="0" smtClean="0"/>
              <a:t>’)</a:t>
            </a:r>
          </a:p>
          <a:p>
            <a:pPr>
              <a:defRPr/>
            </a:pPr>
            <a:r>
              <a:rPr lang="en-GB" dirty="0" smtClean="0"/>
              <a:t>Provide encouragement and strength (‘</a:t>
            </a:r>
            <a:r>
              <a:rPr lang="en-GB" i="1" dirty="0" smtClean="0"/>
              <a:t>You can manage this</a:t>
            </a:r>
            <a:r>
              <a:rPr lang="en-GB" dirty="0" smtClean="0"/>
              <a:t>’)</a:t>
            </a:r>
          </a:p>
          <a:p>
            <a:pPr>
              <a:defRPr/>
            </a:pPr>
            <a:r>
              <a:rPr lang="en-GB" dirty="0" smtClean="0"/>
              <a:t>Try and provide some gentle advice (‘</a:t>
            </a:r>
            <a:r>
              <a:rPr lang="en-GB" i="1" dirty="0" smtClean="0"/>
              <a:t>Maybe try</a:t>
            </a:r>
            <a:r>
              <a:rPr lang="en-GB" dirty="0" smtClean="0"/>
              <a:t>…’) (</a:t>
            </a:r>
            <a:r>
              <a:rPr lang="en-GB" dirty="0" err="1" smtClean="0"/>
              <a:t>Tobyn</a:t>
            </a:r>
            <a:r>
              <a:rPr lang="en-GB" dirty="0" smtClean="0"/>
              <a:t> Bell)</a:t>
            </a:r>
          </a:p>
          <a:p>
            <a:pPr>
              <a:defRPr/>
            </a:pPr>
            <a:endParaRPr lang="en-GB" dirty="0" smtClean="0"/>
          </a:p>
          <a:p>
            <a:pPr>
              <a:defRPr/>
            </a:pPr>
            <a:endParaRPr lang="en-GB" dirty="0" smtClean="0"/>
          </a:p>
        </p:txBody>
      </p:sp>
      <p:pic>
        <p:nvPicPr>
          <p:cNvPr id="152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420938"/>
            <a:ext cx="1441450" cy="107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6000750"/>
          </a:xfrm>
        </p:spPr>
        <p:txBody>
          <a:bodyPr/>
          <a:lstStyle/>
          <a:p>
            <a:pPr marL="0" indent="0" algn="ctr">
              <a:buClr>
                <a:srgbClr val="4F81BD"/>
              </a:buClr>
              <a:buFont typeface="Arial" pitchFamily="34" charset="0"/>
              <a:buNone/>
              <a:defRPr/>
            </a:pPr>
            <a:r>
              <a:rPr lang="en-GB" sz="1800" i="1" dirty="0" smtClean="0">
                <a:ln w="18415" cmpd="sng">
                  <a:solidFill>
                    <a:srgbClr val="FFFFFF"/>
                  </a:solidFill>
                  <a:prstDash val="solid"/>
                </a:ln>
                <a:effectLst>
                  <a:outerShdw blurRad="63500" dir="3600000" algn="tl" rotWithShape="0">
                    <a:srgbClr val="000000">
                      <a:alpha val="70000"/>
                    </a:srgbClr>
                  </a:outerShdw>
                </a:effectLst>
              </a:rPr>
              <a:t>When writing a letter, consider the skills and attributes of compassion</a:t>
            </a:r>
          </a:p>
          <a:p>
            <a:pPr marL="0" indent="0">
              <a:buClr>
                <a:srgbClr val="4F81BD"/>
              </a:buClr>
              <a:buFont typeface="Arial" pitchFamily="34" charset="0"/>
              <a:buNone/>
              <a:defRPr/>
            </a:pPr>
            <a:endParaRPr lang="en-GB" sz="1800" i="1" dirty="0" smtClean="0">
              <a:ln w="18415" cmpd="sng">
                <a:solidFill>
                  <a:srgbClr val="FFFFFF"/>
                </a:solidFill>
                <a:prstDash val="solid"/>
              </a:ln>
              <a:effectLst>
                <a:outerShdw blurRad="63500" dir="3600000" algn="tl" rotWithShape="0">
                  <a:srgbClr val="000000">
                    <a:alpha val="70000"/>
                  </a:srgbClr>
                </a:outerShdw>
              </a:effectLst>
            </a:endParaRPr>
          </a:p>
          <a:p>
            <a:pPr marL="0" indent="0">
              <a:buClr>
                <a:srgbClr val="4F81BD"/>
              </a:buClr>
              <a:buFont typeface="Arial" pitchFamily="34" charset="0"/>
              <a:buNone/>
              <a:defRPr/>
            </a:pPr>
            <a:r>
              <a:rPr lang="en-GB" sz="1800" u="sng" dirty="0" smtClean="0">
                <a:ln w="18415" cmpd="sng">
                  <a:solidFill>
                    <a:srgbClr val="FFFFFF"/>
                  </a:solidFill>
                  <a:prstDash val="solid"/>
                </a:ln>
                <a:effectLst>
                  <a:outerShdw blurRad="63500" dir="3600000" algn="tl" rotWithShape="0">
                    <a:srgbClr val="000000">
                      <a:alpha val="70000"/>
                    </a:srgbClr>
                  </a:outerShdw>
                </a:effectLst>
              </a:rPr>
              <a:t>Skills</a:t>
            </a:r>
            <a:endParaRPr lang="en-GB" sz="1800" u="sng" dirty="0">
              <a:ln w="18415" cmpd="sng">
                <a:solidFill>
                  <a:srgbClr val="FFFFFF"/>
                </a:solidFill>
                <a:prstDash val="solid"/>
              </a:ln>
              <a:effectLst>
                <a:outerShdw blurRad="63500" dir="3600000" algn="tl" rotWithShape="0">
                  <a:srgbClr val="000000">
                    <a:alpha val="70000"/>
                  </a:srgbClr>
                </a:outerShdw>
              </a:effectLst>
            </a:endParaRPr>
          </a:p>
          <a:p>
            <a:pPr marL="0" indent="0">
              <a:buClr>
                <a:srgbClr val="4F81BD"/>
              </a:buClr>
              <a:buFont typeface="Arial" pitchFamily="34" charset="0"/>
              <a:buNone/>
              <a:defRPr/>
            </a:pPr>
            <a:r>
              <a:rPr lang="en-GB" sz="1800" dirty="0" smtClean="0">
                <a:ln w="18415" cmpd="sng">
                  <a:solidFill>
                    <a:srgbClr val="FFFFFF"/>
                  </a:solidFill>
                  <a:prstDash val="solid"/>
                </a:ln>
                <a:effectLst>
                  <a:outerShdw blurRad="63500" dir="3600000" algn="tl" rotWithShape="0">
                    <a:srgbClr val="000000">
                      <a:alpha val="70000"/>
                    </a:srgbClr>
                  </a:outerShdw>
                </a:effectLst>
              </a:rPr>
              <a:t>Attention: Where would it be helpful to place your attention?</a:t>
            </a:r>
          </a:p>
          <a:p>
            <a:pPr marL="0" indent="0">
              <a:buClr>
                <a:srgbClr val="4F81BD"/>
              </a:buClr>
              <a:buFont typeface="Arial" pitchFamily="34" charset="0"/>
              <a:buNone/>
              <a:defRPr/>
            </a:pPr>
            <a:r>
              <a:rPr lang="en-GB" sz="1800" dirty="0" smtClean="0">
                <a:ln w="18415" cmpd="sng">
                  <a:solidFill>
                    <a:srgbClr val="FFFFFF"/>
                  </a:solidFill>
                  <a:prstDash val="solid"/>
                </a:ln>
                <a:effectLst>
                  <a:outerShdw blurRad="63500" dir="3600000" algn="tl" rotWithShape="0">
                    <a:srgbClr val="000000">
                      <a:alpha val="70000"/>
                    </a:srgbClr>
                  </a:outerShdw>
                </a:effectLst>
              </a:rPr>
              <a:t>Imagery: Can you use your compassionate imagery to support you?</a:t>
            </a:r>
          </a:p>
          <a:p>
            <a:pPr marL="0" indent="0">
              <a:buClr>
                <a:srgbClr val="4F81BD"/>
              </a:buClr>
              <a:buFont typeface="Arial" pitchFamily="34" charset="0"/>
              <a:buNone/>
              <a:defRPr/>
            </a:pPr>
            <a:r>
              <a:rPr lang="en-GB" sz="1800" dirty="0" smtClean="0">
                <a:ln w="18415" cmpd="sng">
                  <a:solidFill>
                    <a:srgbClr val="FFFFFF"/>
                  </a:solidFill>
                  <a:prstDash val="solid"/>
                </a:ln>
                <a:effectLst>
                  <a:outerShdw blurRad="63500" dir="3600000" algn="tl" rotWithShape="0">
                    <a:srgbClr val="000000">
                      <a:alpha val="70000"/>
                    </a:srgbClr>
                  </a:outerShdw>
                </a:effectLst>
              </a:rPr>
              <a:t>Thinking and reasoning:  Try and consider your experience from a compassionate perspective. Can you consider a balanced view?</a:t>
            </a:r>
          </a:p>
          <a:p>
            <a:pPr marL="0" indent="0">
              <a:buClr>
                <a:srgbClr val="4F81BD"/>
              </a:buClr>
              <a:buFont typeface="Arial" pitchFamily="34" charset="0"/>
              <a:buNone/>
              <a:defRPr/>
            </a:pPr>
            <a:r>
              <a:rPr lang="en-GB" sz="1800" dirty="0" smtClean="0">
                <a:ln w="18415" cmpd="sng">
                  <a:solidFill>
                    <a:srgbClr val="FFFFFF"/>
                  </a:solidFill>
                  <a:prstDash val="solid"/>
                </a:ln>
                <a:effectLst>
                  <a:outerShdw blurRad="63500" dir="3600000" algn="tl" rotWithShape="0">
                    <a:srgbClr val="000000">
                      <a:alpha val="70000"/>
                    </a:srgbClr>
                  </a:outerShdw>
                </a:effectLst>
              </a:rPr>
              <a:t>Behaviour: What do you need to do to support yourself?</a:t>
            </a:r>
          </a:p>
          <a:p>
            <a:pPr marL="0" indent="0">
              <a:buClr>
                <a:srgbClr val="4F81BD"/>
              </a:buClr>
              <a:buFont typeface="Arial" pitchFamily="34" charset="0"/>
              <a:buNone/>
              <a:defRPr/>
            </a:pPr>
            <a:r>
              <a:rPr lang="en-GB" sz="1800" dirty="0">
                <a:ln w="18415" cmpd="sng">
                  <a:solidFill>
                    <a:srgbClr val="FFFFFF"/>
                  </a:solidFill>
                  <a:prstDash val="solid"/>
                </a:ln>
                <a:effectLst>
                  <a:outerShdw blurRad="63500" dir="3600000" algn="tl" rotWithShape="0">
                    <a:srgbClr val="000000">
                      <a:alpha val="70000"/>
                    </a:srgbClr>
                  </a:outerShdw>
                </a:effectLst>
              </a:rPr>
              <a:t>F</a:t>
            </a:r>
            <a:r>
              <a:rPr lang="en-GB" sz="1800" dirty="0" smtClean="0">
                <a:ln w="18415" cmpd="sng">
                  <a:solidFill>
                    <a:srgbClr val="FFFFFF"/>
                  </a:solidFill>
                  <a:prstDash val="solid"/>
                </a:ln>
                <a:effectLst>
                  <a:outerShdw blurRad="63500" dir="3600000" algn="tl" rotWithShape="0">
                    <a:srgbClr val="000000">
                      <a:alpha val="70000"/>
                    </a:srgbClr>
                  </a:outerShdw>
                </a:effectLst>
              </a:rPr>
              <a:t>eelings/emotions: Can you convey feelings of warmth and connectedness</a:t>
            </a:r>
          </a:p>
          <a:p>
            <a:pPr marL="0" indent="0">
              <a:buFont typeface="Arial" pitchFamily="34" charset="0"/>
              <a:buNone/>
              <a:defRPr/>
            </a:pPr>
            <a:r>
              <a:rPr lang="en-GB" sz="1800" b="1" dirty="0" smtClean="0"/>
              <a:t>Motives: Try and write the letter with a motivation to support yourself</a:t>
            </a:r>
          </a:p>
          <a:p>
            <a:pPr marL="0" indent="0">
              <a:buFont typeface="Arial" pitchFamily="34" charset="0"/>
              <a:buNone/>
              <a:defRPr/>
            </a:pPr>
            <a:endParaRPr lang="en-GB" sz="1800" dirty="0" smtClean="0"/>
          </a:p>
          <a:p>
            <a:pPr marL="0" indent="0">
              <a:buFont typeface="Arial" pitchFamily="34" charset="0"/>
              <a:buNone/>
              <a:defRPr/>
            </a:pPr>
            <a:r>
              <a:rPr lang="en-GB" sz="1800" b="1" u="sng" dirty="0" smtClean="0"/>
              <a:t>Attributes</a:t>
            </a:r>
          </a:p>
          <a:p>
            <a:pPr marL="0" indent="0">
              <a:buFont typeface="Arial" pitchFamily="34" charset="0"/>
              <a:buNone/>
              <a:defRPr/>
            </a:pPr>
            <a:r>
              <a:rPr lang="en-GB" sz="1800" b="1" dirty="0" smtClean="0"/>
              <a:t>Sensitivity: What are you feeling at this moment?</a:t>
            </a:r>
            <a:endParaRPr lang="en-GB" sz="1800" b="1" dirty="0"/>
          </a:p>
          <a:p>
            <a:pPr marL="0" indent="0">
              <a:buFont typeface="Arial" pitchFamily="34" charset="0"/>
              <a:buNone/>
              <a:defRPr/>
            </a:pPr>
            <a:r>
              <a:rPr lang="en-GB" sz="1800" b="1" dirty="0" smtClean="0"/>
              <a:t>Sympathy: Allow yourself to be moved by your experience</a:t>
            </a:r>
            <a:endParaRPr lang="en-GB" sz="1800" b="1" dirty="0"/>
          </a:p>
          <a:p>
            <a:pPr marL="0" indent="0">
              <a:buFont typeface="Arial" pitchFamily="34" charset="0"/>
              <a:buNone/>
              <a:defRPr/>
            </a:pPr>
            <a:r>
              <a:rPr lang="en-GB" sz="1800" b="1" dirty="0" smtClean="0"/>
              <a:t>Distress tolerance: Remind yourself of your strength and courage</a:t>
            </a:r>
            <a:endParaRPr lang="en-GB" sz="1800" b="1" dirty="0"/>
          </a:p>
          <a:p>
            <a:pPr marL="0" indent="0">
              <a:buFont typeface="Arial" pitchFamily="34" charset="0"/>
              <a:buNone/>
              <a:defRPr/>
            </a:pPr>
            <a:r>
              <a:rPr lang="en-GB" sz="1800" b="1" dirty="0" smtClean="0"/>
              <a:t>Empathy: Offer yourself understanding </a:t>
            </a:r>
            <a:endParaRPr lang="en-GB" sz="1800" b="1" dirty="0"/>
          </a:p>
          <a:p>
            <a:pPr marL="0" indent="0">
              <a:buFont typeface="Arial" pitchFamily="34" charset="0"/>
              <a:buNone/>
              <a:defRPr/>
            </a:pPr>
            <a:r>
              <a:rPr lang="en-GB" sz="1800" b="1" dirty="0" smtClean="0"/>
              <a:t>Non-judgement: Try and avoid criticism. Try and validate your experience</a:t>
            </a:r>
          </a:p>
          <a:p>
            <a:pPr marL="0" indent="0">
              <a:buFont typeface="Arial" pitchFamily="34" charset="0"/>
              <a:buNone/>
              <a:defRPr/>
            </a:pPr>
            <a:r>
              <a:rPr lang="en-GB" sz="1800" b="1" dirty="0" smtClean="0"/>
              <a:t>Care </a:t>
            </a:r>
            <a:r>
              <a:rPr lang="en-GB" sz="1800" b="1" dirty="0"/>
              <a:t>for </a:t>
            </a:r>
            <a:r>
              <a:rPr lang="en-GB" sz="1800" b="1" dirty="0" smtClean="0"/>
              <a:t>well-being: Offer yourself encouragement and care (</a:t>
            </a:r>
            <a:r>
              <a:rPr lang="en-GB" sz="1800" b="1" dirty="0" err="1" smtClean="0"/>
              <a:t>Tobyn</a:t>
            </a:r>
            <a:r>
              <a:rPr lang="en-GB" sz="1800" b="1" dirty="0" smtClean="0"/>
              <a:t> Bell)</a:t>
            </a:r>
            <a:endParaRPr lang="en-GB" sz="1800" b="1" dirty="0"/>
          </a:p>
          <a:p>
            <a:pPr>
              <a:defRPr/>
            </a:pPr>
            <a:endParaRPr lang="en-GB" b="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a:xfrm>
            <a:off x="684213" y="404813"/>
            <a:ext cx="7772400" cy="1143000"/>
          </a:xfrm>
        </p:spPr>
        <p:txBody>
          <a:bodyPr/>
          <a:lstStyle/>
          <a:p>
            <a:pPr eaLnBrk="1" hangingPunct="1">
              <a:defRPr/>
            </a:pPr>
            <a:r>
              <a:rPr lang="en-GB" b="1">
                <a:effectLst>
                  <a:outerShdw blurRad="38100" dist="38100" dir="2700000" algn="tl">
                    <a:srgbClr val="000000"/>
                  </a:outerShdw>
                </a:effectLst>
                <a:latin typeface="Times New Roman" charset="0"/>
                <a:cs typeface="+mj-cs"/>
              </a:rPr>
              <a:t>Threat Processing </a:t>
            </a:r>
          </a:p>
        </p:txBody>
      </p:sp>
      <p:sp>
        <p:nvSpPr>
          <p:cNvPr id="1646595" name="Rectangle 3"/>
          <p:cNvSpPr>
            <a:spLocks noGrp="1" noChangeArrowheads="1"/>
          </p:cNvSpPr>
          <p:nvPr>
            <p:ph type="body" idx="1"/>
          </p:nvPr>
        </p:nvSpPr>
        <p:spPr/>
        <p:txBody>
          <a:bodyPr/>
          <a:lstStyle/>
          <a:p>
            <a:pPr algn="just" eaLnBrk="1" hangingPunct="1">
              <a:lnSpc>
                <a:spcPct val="80000"/>
              </a:lnSpc>
              <a:defRPr/>
            </a:pPr>
            <a:r>
              <a:rPr lang="en-GB" sz="2800" b="1" dirty="0">
                <a:solidFill>
                  <a:srgbClr val="FFFFFF"/>
                </a:solidFill>
                <a:latin typeface="Times New Roman" charset="0"/>
                <a:cs typeface="+mn-cs"/>
              </a:rPr>
              <a:t>Threat processing cannot be understood in single domains of cognitive, behavioural, physiological but are complex multi-modal brain states</a:t>
            </a:r>
          </a:p>
          <a:p>
            <a:pPr algn="just" eaLnBrk="1" hangingPunct="1">
              <a:lnSpc>
                <a:spcPct val="80000"/>
              </a:lnSpc>
              <a:defRPr/>
            </a:pPr>
            <a:r>
              <a:rPr lang="en-GB" sz="2800" b="1" dirty="0">
                <a:solidFill>
                  <a:srgbClr val="FFFFFF"/>
                </a:solidFill>
                <a:latin typeface="Times New Roman" charset="0"/>
                <a:cs typeface="+mn-cs"/>
              </a:rPr>
              <a:t>Threat processing (often) cannot be focused on single emotions, e.g. anxiety but combination and conflicts of emotions</a:t>
            </a:r>
          </a:p>
          <a:p>
            <a:pPr algn="just" eaLnBrk="1" hangingPunct="1">
              <a:lnSpc>
                <a:spcPct val="80000"/>
              </a:lnSpc>
              <a:defRPr/>
            </a:pPr>
            <a:r>
              <a:rPr lang="en-GB" sz="2800" b="1" dirty="0">
                <a:solidFill>
                  <a:srgbClr val="FFFFFF"/>
                </a:solidFill>
                <a:latin typeface="Times New Roman" charset="0"/>
                <a:cs typeface="+mn-cs"/>
              </a:rPr>
              <a:t>Threat emotions can have conscious and non- conscious attributes </a:t>
            </a:r>
          </a:p>
          <a:p>
            <a:pPr algn="just" eaLnBrk="1" hangingPunct="1">
              <a:lnSpc>
                <a:spcPct val="80000"/>
              </a:lnSpc>
              <a:defRPr/>
            </a:pPr>
            <a:r>
              <a:rPr lang="en-GB" sz="2800" b="1" dirty="0">
                <a:solidFill>
                  <a:srgbClr val="FFFFFF"/>
                </a:solidFill>
                <a:latin typeface="Times New Roman" charset="0"/>
                <a:cs typeface="+mn-cs"/>
              </a:rPr>
              <a:t>Need to work in multimodal domains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46595">
                                            <p:txEl>
                                              <p:pRg st="0" end="0"/>
                                            </p:txEl>
                                          </p:spTgt>
                                        </p:tgtEl>
                                        <p:attrNameLst>
                                          <p:attrName>style.visibility</p:attrName>
                                        </p:attrNameLst>
                                      </p:cBhvr>
                                      <p:to>
                                        <p:strVal val="visible"/>
                                      </p:to>
                                    </p:set>
                                    <p:anim calcmode="lin" valueType="num">
                                      <p:cBhvr additive="base">
                                        <p:cTn id="7" dur="500" fill="hold"/>
                                        <p:tgtEl>
                                          <p:spTgt spid="1646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6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46595">
                                            <p:txEl>
                                              <p:pRg st="1" end="1"/>
                                            </p:txEl>
                                          </p:spTgt>
                                        </p:tgtEl>
                                        <p:attrNameLst>
                                          <p:attrName>style.visibility</p:attrName>
                                        </p:attrNameLst>
                                      </p:cBhvr>
                                      <p:to>
                                        <p:strVal val="visible"/>
                                      </p:to>
                                    </p:set>
                                    <p:anim calcmode="lin" valueType="num">
                                      <p:cBhvr additive="base">
                                        <p:cTn id="13" dur="500" fill="hold"/>
                                        <p:tgtEl>
                                          <p:spTgt spid="1646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46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46595">
                                            <p:txEl>
                                              <p:pRg st="2" end="2"/>
                                            </p:txEl>
                                          </p:spTgt>
                                        </p:tgtEl>
                                        <p:attrNameLst>
                                          <p:attrName>style.visibility</p:attrName>
                                        </p:attrNameLst>
                                      </p:cBhvr>
                                      <p:to>
                                        <p:strVal val="visible"/>
                                      </p:to>
                                    </p:set>
                                    <p:anim calcmode="lin" valueType="num">
                                      <p:cBhvr additive="base">
                                        <p:cTn id="19" dur="500" fill="hold"/>
                                        <p:tgtEl>
                                          <p:spTgt spid="1646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46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46595">
                                            <p:txEl>
                                              <p:pRg st="3" end="3"/>
                                            </p:txEl>
                                          </p:spTgt>
                                        </p:tgtEl>
                                        <p:attrNameLst>
                                          <p:attrName>style.visibility</p:attrName>
                                        </p:attrNameLst>
                                      </p:cBhvr>
                                      <p:to>
                                        <p:strVal val="visible"/>
                                      </p:to>
                                    </p:set>
                                    <p:anim calcmode="lin" valueType="num">
                                      <p:cBhvr additive="base">
                                        <p:cTn id="25" dur="500" fill="hold"/>
                                        <p:tgtEl>
                                          <p:spTgt spid="16465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6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defRPr/>
            </a:pPr>
            <a:r>
              <a:rPr lang="en-GB" b="1">
                <a:solidFill>
                  <a:srgbClr val="FFFF99"/>
                </a:solidFill>
                <a:effectLst>
                  <a:outerShdw blurRad="38100" dist="38100" dir="2700000" algn="tl">
                    <a:srgbClr val="000000"/>
                  </a:outerShdw>
                </a:effectLst>
                <a:latin typeface="Times New Roman" charset="0"/>
                <a:cs typeface="+mj-cs"/>
              </a:rPr>
              <a:t>Threat relations</a:t>
            </a:r>
          </a:p>
        </p:txBody>
      </p:sp>
      <p:sp>
        <p:nvSpPr>
          <p:cNvPr id="249859" name="Rectangle 3"/>
          <p:cNvSpPr>
            <a:spLocks noGrp="1" noChangeArrowheads="1"/>
          </p:cNvSpPr>
          <p:nvPr>
            <p:ph type="body" idx="1"/>
          </p:nvPr>
        </p:nvSpPr>
        <p:spPr>
          <a:xfrm>
            <a:off x="684213" y="1989138"/>
            <a:ext cx="7772400" cy="4114800"/>
          </a:xfrm>
        </p:spPr>
        <p:txBody>
          <a:bodyPr/>
          <a:lstStyle/>
          <a:p>
            <a:pPr algn="ctr">
              <a:defRPr/>
            </a:pPr>
            <a:r>
              <a:rPr lang="en-GB" b="1" dirty="0">
                <a:solidFill>
                  <a:srgbClr val="FFFF99"/>
                </a:solidFill>
                <a:latin typeface="Times New Roman" charset="0"/>
                <a:cs typeface="+mn-cs"/>
              </a:rPr>
              <a:t>Conflicts of Emotions</a:t>
            </a:r>
          </a:p>
        </p:txBody>
      </p:sp>
      <p:sp>
        <p:nvSpPr>
          <p:cNvPr id="249860" name="Text Box 4"/>
          <p:cNvSpPr txBox="1">
            <a:spLocks noChangeArrowheads="1"/>
          </p:cNvSpPr>
          <p:nvPr/>
        </p:nvSpPr>
        <p:spPr bwMode="auto">
          <a:xfrm>
            <a:off x="1979613" y="3284538"/>
            <a:ext cx="14398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3200" smtClean="0">
                <a:solidFill>
                  <a:srgbClr val="FF0000"/>
                </a:solidFill>
                <a:effectLst>
                  <a:outerShdw blurRad="38100" dist="38100" dir="2700000" algn="tl">
                    <a:srgbClr val="000000"/>
                  </a:outerShdw>
                </a:effectLst>
                <a:cs typeface="+mn-cs"/>
              </a:rPr>
              <a:t>Anger</a:t>
            </a:r>
          </a:p>
        </p:txBody>
      </p:sp>
      <p:sp>
        <p:nvSpPr>
          <p:cNvPr id="249861" name="Text Box 5"/>
          <p:cNvSpPr txBox="1">
            <a:spLocks noChangeArrowheads="1"/>
          </p:cNvSpPr>
          <p:nvPr/>
        </p:nvSpPr>
        <p:spPr bwMode="auto">
          <a:xfrm>
            <a:off x="5076825" y="3357563"/>
            <a:ext cx="20875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3200" smtClean="0">
                <a:solidFill>
                  <a:srgbClr val="FF0000"/>
                </a:solidFill>
                <a:effectLst>
                  <a:outerShdw blurRad="38100" dist="38100" dir="2700000" algn="tl">
                    <a:srgbClr val="000000"/>
                  </a:outerShdw>
                </a:effectLst>
                <a:cs typeface="+mn-cs"/>
              </a:rPr>
              <a:t>Anxiety</a:t>
            </a:r>
          </a:p>
        </p:txBody>
      </p:sp>
      <p:sp>
        <p:nvSpPr>
          <p:cNvPr id="249862" name="Text Box 6"/>
          <p:cNvSpPr txBox="1">
            <a:spLocks noChangeArrowheads="1"/>
          </p:cNvSpPr>
          <p:nvPr/>
        </p:nvSpPr>
        <p:spPr bwMode="auto">
          <a:xfrm>
            <a:off x="3492500" y="4652963"/>
            <a:ext cx="16557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3200" smtClean="0">
                <a:solidFill>
                  <a:srgbClr val="FF0000"/>
                </a:solidFill>
                <a:effectLst>
                  <a:outerShdw blurRad="38100" dist="38100" dir="2700000" algn="tl">
                    <a:srgbClr val="000000"/>
                  </a:outerShdw>
                </a:effectLst>
                <a:cs typeface="+mn-cs"/>
              </a:rPr>
              <a:t>Sadness</a:t>
            </a:r>
          </a:p>
        </p:txBody>
      </p:sp>
      <p:sp>
        <p:nvSpPr>
          <p:cNvPr id="249863" name="AutoShape 7"/>
          <p:cNvSpPr>
            <a:spLocks noChangeArrowheads="1"/>
          </p:cNvSpPr>
          <p:nvPr/>
        </p:nvSpPr>
        <p:spPr bwMode="auto">
          <a:xfrm rot="-2512672">
            <a:off x="2411413" y="4149725"/>
            <a:ext cx="504825" cy="863600"/>
          </a:xfrm>
          <a:prstGeom prst="upDownArrow">
            <a:avLst>
              <a:gd name="adj1" fmla="val 50000"/>
              <a:gd name="adj2" fmla="val 3421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49864" name="AutoShape 8"/>
          <p:cNvSpPr>
            <a:spLocks noChangeArrowheads="1"/>
          </p:cNvSpPr>
          <p:nvPr/>
        </p:nvSpPr>
        <p:spPr bwMode="auto">
          <a:xfrm rot="2071956">
            <a:off x="2051050" y="4221163"/>
            <a:ext cx="1512888" cy="287337"/>
          </a:xfrm>
          <a:prstGeom prst="leftRightArrow">
            <a:avLst>
              <a:gd name="adj1" fmla="val 50000"/>
              <a:gd name="adj2" fmla="val 105304"/>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49865" name="AutoShape 9"/>
          <p:cNvSpPr>
            <a:spLocks noChangeArrowheads="1"/>
          </p:cNvSpPr>
          <p:nvPr/>
        </p:nvSpPr>
        <p:spPr bwMode="auto">
          <a:xfrm>
            <a:off x="3348038" y="3357563"/>
            <a:ext cx="1728787" cy="287337"/>
          </a:xfrm>
          <a:prstGeom prst="leftRightArrow">
            <a:avLst>
              <a:gd name="adj1" fmla="val 50000"/>
              <a:gd name="adj2" fmla="val 120332"/>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49866" name="AutoShape 10"/>
          <p:cNvSpPr>
            <a:spLocks noChangeArrowheads="1"/>
          </p:cNvSpPr>
          <p:nvPr/>
        </p:nvSpPr>
        <p:spPr bwMode="auto">
          <a:xfrm rot="-2221947">
            <a:off x="5076825" y="4292600"/>
            <a:ext cx="1366838" cy="287338"/>
          </a:xfrm>
          <a:prstGeom prst="leftRightArrow">
            <a:avLst>
              <a:gd name="adj1" fmla="val 50000"/>
              <a:gd name="adj2" fmla="val 95138"/>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49867" name="Text Box 11"/>
          <p:cNvSpPr txBox="1">
            <a:spLocks noChangeArrowheads="1"/>
          </p:cNvSpPr>
          <p:nvPr/>
        </p:nvSpPr>
        <p:spPr bwMode="auto">
          <a:xfrm rot="1741059">
            <a:off x="1403350" y="5002213"/>
            <a:ext cx="129698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endParaRPr lang="en-US" smtClean="0">
              <a:effectLst>
                <a:outerShdw blurRad="38100" dist="38100" dir="2700000" algn="tl">
                  <a:srgbClr val="000000">
                    <a:alpha val="43137"/>
                  </a:srgbClr>
                </a:outerShdw>
              </a:effectLst>
              <a:cs typeface="+mn-cs"/>
            </a:endParaRPr>
          </a:p>
        </p:txBody>
      </p:sp>
      <p:sp>
        <p:nvSpPr>
          <p:cNvPr id="249868" name="Text Box 12"/>
          <p:cNvSpPr txBox="1">
            <a:spLocks noChangeArrowheads="1"/>
          </p:cNvSpPr>
          <p:nvPr/>
        </p:nvSpPr>
        <p:spPr bwMode="auto">
          <a:xfrm rot="2222474">
            <a:off x="1920875" y="4448175"/>
            <a:ext cx="10668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blocks</a:t>
            </a:r>
          </a:p>
        </p:txBody>
      </p:sp>
      <p:sp>
        <p:nvSpPr>
          <p:cNvPr id="249869" name="Text Box 13"/>
          <p:cNvSpPr txBox="1">
            <a:spLocks noChangeArrowheads="1"/>
          </p:cNvSpPr>
          <p:nvPr/>
        </p:nvSpPr>
        <p:spPr bwMode="auto">
          <a:xfrm rot="-2119703">
            <a:off x="5580063" y="4419600"/>
            <a:ext cx="1368425"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blocks</a:t>
            </a:r>
          </a:p>
        </p:txBody>
      </p:sp>
      <p:sp>
        <p:nvSpPr>
          <p:cNvPr id="249870" name="Text Box 14"/>
          <p:cNvSpPr txBox="1">
            <a:spLocks noChangeArrowheads="1"/>
          </p:cNvSpPr>
          <p:nvPr/>
        </p:nvSpPr>
        <p:spPr bwMode="auto">
          <a:xfrm>
            <a:off x="3708400" y="2997200"/>
            <a:ext cx="1584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eaLnBrk="0" hangingPunct="0">
              <a:defRPr b="1">
                <a:solidFill>
                  <a:schemeClr val="bg1"/>
                </a:solidFill>
                <a:latin typeface="Times New Roman" charset="0"/>
                <a:ea typeface="ＭＳ Ｐゴシック" charset="0"/>
              </a:defRPr>
            </a:lvl2pPr>
            <a:lvl3pPr eaLnBrk="0" hangingPunct="0">
              <a:defRPr b="1">
                <a:solidFill>
                  <a:schemeClr val="bg1"/>
                </a:solidFill>
                <a:latin typeface="Times New Roman" charset="0"/>
                <a:ea typeface="ＭＳ Ｐゴシック" charset="0"/>
              </a:defRPr>
            </a:lvl3pPr>
            <a:lvl4pPr eaLnBrk="0" hangingPunct="0">
              <a:defRPr b="1">
                <a:solidFill>
                  <a:schemeClr val="bg1"/>
                </a:solidFill>
                <a:latin typeface="Times New Roman" charset="0"/>
                <a:ea typeface="ＭＳ Ｐゴシック" charset="0"/>
              </a:defRPr>
            </a:lvl4pPr>
            <a:lvl5pPr eaLnBrk="0" hangingPunct="0">
              <a:defRPr b="1">
                <a:solidFill>
                  <a:schemeClr val="bg1"/>
                </a:solidFill>
                <a:latin typeface="Times New Roman" charset="0"/>
                <a:ea typeface="ＭＳ Ｐゴシック" charset="0"/>
              </a:defRPr>
            </a:lvl5pPr>
            <a:lvl6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blocks</a:t>
            </a:r>
          </a:p>
        </p:txBody>
      </p:sp>
      <p:sp>
        <p:nvSpPr>
          <p:cNvPr id="249871" name="Text Box 15"/>
          <p:cNvSpPr txBox="1">
            <a:spLocks noChangeArrowheads="1"/>
          </p:cNvSpPr>
          <p:nvPr/>
        </p:nvSpPr>
        <p:spPr bwMode="auto">
          <a:xfrm>
            <a:off x="1619250" y="5283200"/>
            <a:ext cx="55562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effectLst>
                  <a:outerShdw blurRad="38100" dist="38100" dir="2700000" algn="tl">
                    <a:srgbClr val="000000"/>
                  </a:outerShdw>
                </a:effectLst>
                <a:cs typeface="+mn-cs"/>
              </a:rPr>
              <a:t>Each emotion can have a variety of defensive behaviours and memories </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609600"/>
            <a:ext cx="7772400" cy="947738"/>
          </a:xfrm>
        </p:spPr>
        <p:txBody>
          <a:bodyPr/>
          <a:lstStyle/>
          <a:p>
            <a:pPr>
              <a:defRPr/>
            </a:pPr>
            <a:r>
              <a:rPr lang="en-GB" b="1">
                <a:solidFill>
                  <a:srgbClr val="FFFF99"/>
                </a:solidFill>
                <a:effectLst>
                  <a:outerShdw blurRad="38100" dist="38100" dir="2700000" algn="tl">
                    <a:srgbClr val="000000"/>
                  </a:outerShdw>
                </a:effectLst>
                <a:latin typeface="Times New Roman" charset="0"/>
                <a:cs typeface="+mj-cs"/>
              </a:rPr>
              <a:t>Emotions Fusion</a:t>
            </a:r>
          </a:p>
        </p:txBody>
      </p:sp>
      <p:sp>
        <p:nvSpPr>
          <p:cNvPr id="270339" name="Rectangle 3"/>
          <p:cNvSpPr>
            <a:spLocks noGrp="1" noChangeArrowheads="1"/>
          </p:cNvSpPr>
          <p:nvPr>
            <p:ph type="body" idx="1"/>
          </p:nvPr>
        </p:nvSpPr>
        <p:spPr>
          <a:xfrm>
            <a:off x="990600" y="1590440"/>
            <a:ext cx="7391400" cy="4191000"/>
          </a:xfrm>
        </p:spPr>
        <p:txBody>
          <a:bodyPr/>
          <a:lstStyle/>
          <a:p>
            <a:pPr>
              <a:lnSpc>
                <a:spcPct val="80000"/>
              </a:lnSpc>
              <a:defRPr/>
            </a:pPr>
            <a:r>
              <a:rPr lang="en-GB" sz="2800" b="1" dirty="0">
                <a:solidFill>
                  <a:srgbClr val="FFFFFF"/>
                </a:solidFill>
                <a:latin typeface="Times New Roman" charset="0"/>
                <a:cs typeface="+mn-cs"/>
              </a:rPr>
              <a:t>Emotions that we experience together can </a:t>
            </a:r>
            <a:r>
              <a:rPr lang="ja-JP" altLang="en-GB" sz="2800" b="1" dirty="0">
                <a:solidFill>
                  <a:srgbClr val="FFFFFF"/>
                </a:solidFill>
                <a:latin typeface="Times New Roman" charset="0"/>
                <a:cs typeface="+mn-cs"/>
              </a:rPr>
              <a:t>‘</a:t>
            </a:r>
            <a:r>
              <a:rPr lang="en-GB" sz="2800" b="1" dirty="0">
                <a:solidFill>
                  <a:srgbClr val="FFFFFF"/>
                </a:solidFill>
                <a:latin typeface="Times New Roman" charset="0"/>
                <a:cs typeface="+mn-cs"/>
              </a:rPr>
              <a:t>wire</a:t>
            </a:r>
            <a:r>
              <a:rPr lang="ja-JP" altLang="en-GB" sz="2800" b="1" dirty="0">
                <a:solidFill>
                  <a:srgbClr val="FFFFFF"/>
                </a:solidFill>
                <a:latin typeface="Times New Roman" charset="0"/>
                <a:cs typeface="+mn-cs"/>
              </a:rPr>
              <a:t>’</a:t>
            </a:r>
            <a:r>
              <a:rPr lang="en-GB" sz="2800" b="1" dirty="0">
                <a:solidFill>
                  <a:srgbClr val="FFFFFF"/>
                </a:solidFill>
                <a:latin typeface="Times New Roman" charset="0"/>
                <a:cs typeface="+mn-cs"/>
              </a:rPr>
              <a:t> together –basic conditioning model</a:t>
            </a:r>
          </a:p>
          <a:p>
            <a:pPr>
              <a:lnSpc>
                <a:spcPct val="80000"/>
              </a:lnSpc>
              <a:defRPr/>
            </a:pPr>
            <a:endParaRPr lang="en-GB" sz="2800" b="1" dirty="0">
              <a:solidFill>
                <a:srgbClr val="FFFFFF"/>
              </a:solidFill>
              <a:latin typeface="Times New Roman" charset="0"/>
              <a:cs typeface="+mn-cs"/>
            </a:endParaRPr>
          </a:p>
          <a:p>
            <a:pPr>
              <a:lnSpc>
                <a:spcPct val="80000"/>
              </a:lnSpc>
              <a:defRPr/>
            </a:pPr>
            <a:r>
              <a:rPr lang="en-GB" sz="2800" b="1" dirty="0">
                <a:solidFill>
                  <a:srgbClr val="FFFFFF"/>
                </a:solidFill>
                <a:latin typeface="Times New Roman" charset="0"/>
                <a:cs typeface="+mn-cs"/>
              </a:rPr>
              <a:t>A child is hit ( fear) then sent to their room (loneliness-no rescue). Fear and loneliness become </a:t>
            </a:r>
            <a:r>
              <a:rPr lang="en-GB" sz="2800" b="1" dirty="0" smtClean="0">
                <a:solidFill>
                  <a:srgbClr val="FFFFFF"/>
                </a:solidFill>
                <a:latin typeface="Times New Roman" charset="0"/>
                <a:cs typeface="+mn-cs"/>
              </a:rPr>
              <a:t>fused. Therapists </a:t>
            </a:r>
            <a:r>
              <a:rPr lang="en-GB" sz="2800" b="1" dirty="0">
                <a:solidFill>
                  <a:srgbClr val="FFFFFF"/>
                </a:solidFill>
                <a:latin typeface="Times New Roman" charset="0"/>
                <a:cs typeface="+mn-cs"/>
              </a:rPr>
              <a:t>sometimes miss the importance of loneliness as a core emotion to work with while engaging with fear.</a:t>
            </a:r>
          </a:p>
          <a:p>
            <a:pPr>
              <a:lnSpc>
                <a:spcPct val="80000"/>
              </a:lnSpc>
              <a:defRPr/>
            </a:pPr>
            <a:endParaRPr lang="en-GB" sz="2800" b="1" dirty="0">
              <a:solidFill>
                <a:srgbClr val="FFFFFF"/>
              </a:solidFill>
              <a:latin typeface="Times New Roman" charset="0"/>
              <a:cs typeface="+mn-cs"/>
            </a:endParaRPr>
          </a:p>
          <a:p>
            <a:pPr>
              <a:lnSpc>
                <a:spcPct val="80000"/>
              </a:lnSpc>
              <a:defRPr/>
            </a:pPr>
            <a:r>
              <a:rPr lang="en-GB" sz="2800" b="1" dirty="0">
                <a:solidFill>
                  <a:srgbClr val="FFFFFF"/>
                </a:solidFill>
                <a:latin typeface="Times New Roman" charset="0"/>
                <a:cs typeface="+mn-cs"/>
              </a:rPr>
              <a:t>Anger and fear also a common </a:t>
            </a:r>
            <a:r>
              <a:rPr lang="en-GB" sz="2800" b="1" dirty="0" smtClean="0">
                <a:solidFill>
                  <a:srgbClr val="FFFFFF"/>
                </a:solidFill>
                <a:latin typeface="Times New Roman" charset="0"/>
                <a:cs typeface="+mn-cs"/>
              </a:rPr>
              <a:t>fusion</a:t>
            </a:r>
          </a:p>
          <a:p>
            <a:pPr>
              <a:lnSpc>
                <a:spcPct val="80000"/>
              </a:lnSpc>
              <a:defRPr/>
            </a:pPr>
            <a:endParaRPr lang="en-GB" sz="2800" b="1" dirty="0" smtClean="0">
              <a:solidFill>
                <a:srgbClr val="FFFFFF"/>
              </a:solidFill>
              <a:latin typeface="Times New Roman" charset="0"/>
              <a:cs typeface="+mn-cs"/>
            </a:endParaRPr>
          </a:p>
          <a:p>
            <a:pPr>
              <a:lnSpc>
                <a:spcPct val="80000"/>
              </a:lnSpc>
              <a:defRPr/>
            </a:pPr>
            <a:r>
              <a:rPr lang="en-US" sz="2800" b="1" dirty="0" smtClean="0">
                <a:latin typeface="Times New Roman" charset="0"/>
              </a:rPr>
              <a:t>-Emotional </a:t>
            </a:r>
            <a:r>
              <a:rPr lang="en-US" sz="2800" b="1" dirty="0">
                <a:latin typeface="Times New Roman" charset="0"/>
              </a:rPr>
              <a:t>Schemas (Robert Leahy)</a:t>
            </a:r>
            <a:endParaRPr lang="en-GB" sz="2800" b="1" dirty="0">
              <a:solidFill>
                <a:srgbClr val="FFFFFF"/>
              </a:solidFill>
              <a:latin typeface="Times New Roman"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smtClean="0">
                <a:cs typeface="+mj-cs"/>
              </a:rPr>
              <a:t>Social Fitness Model </a:t>
            </a:r>
            <a:r>
              <a:rPr lang="en-US" sz="3600" dirty="0" smtClean="0">
                <a:cs typeface="+mj-cs"/>
              </a:rPr>
              <a:t>(cont.)</a:t>
            </a:r>
          </a:p>
        </p:txBody>
      </p:sp>
      <p:sp>
        <p:nvSpPr>
          <p:cNvPr id="97283" name="Rectangle 3"/>
          <p:cNvSpPr>
            <a:spLocks noGrp="1" noChangeArrowheads="1"/>
          </p:cNvSpPr>
          <p:nvPr>
            <p:ph type="body" idx="1"/>
          </p:nvPr>
        </p:nvSpPr>
        <p:spPr>
          <a:xfrm>
            <a:off x="850900" y="1565433"/>
            <a:ext cx="7391400" cy="4563385"/>
          </a:xfrm>
        </p:spPr>
        <p:txBody>
          <a:bodyPr/>
          <a:lstStyle/>
          <a:p>
            <a:r>
              <a:rPr lang="en-US" sz="2800" dirty="0" smtClean="0">
                <a:effectLst/>
              </a:rPr>
              <a:t>• </a:t>
            </a:r>
            <a:r>
              <a:rPr lang="en-US" sz="2800" dirty="0">
                <a:effectLst/>
              </a:rPr>
              <a:t> Involves frequent </a:t>
            </a:r>
            <a:r>
              <a:rPr lang="en-US" sz="2800" b="1" dirty="0">
                <a:effectLst/>
              </a:rPr>
              <a:t>social exercise</a:t>
            </a:r>
            <a:r>
              <a:rPr lang="en-US" sz="2800" dirty="0">
                <a:effectLst/>
              </a:rPr>
              <a:t>. </a:t>
            </a:r>
            <a:endParaRPr lang="en-US" sz="2800" dirty="0" smtClean="0">
              <a:effectLst/>
            </a:endParaRPr>
          </a:p>
          <a:p>
            <a:r>
              <a:rPr lang="en-US" sz="2800" dirty="0">
                <a:effectLst/>
              </a:rPr>
              <a:t>	</a:t>
            </a:r>
            <a:r>
              <a:rPr lang="en-US" sz="2800" dirty="0" smtClean="0">
                <a:effectLst/>
              </a:rPr>
              <a:t>	Many </a:t>
            </a:r>
            <a:r>
              <a:rPr lang="en-US" sz="2800" dirty="0">
                <a:effectLst/>
              </a:rPr>
              <a:t>situations </a:t>
            </a:r>
            <a:r>
              <a:rPr lang="en-US" sz="2800" dirty="0" smtClean="0">
                <a:effectLst/>
              </a:rPr>
              <a:t>for practice </a:t>
            </a:r>
            <a:r>
              <a:rPr lang="en-US" sz="2800" dirty="0">
                <a:effectLst/>
              </a:rPr>
              <a:t>and many kinds of </a:t>
            </a:r>
            <a:r>
              <a:rPr lang="en-US" sz="2800" dirty="0" smtClean="0">
                <a:effectLst/>
              </a:rPr>
              <a:t>behaviors </a:t>
            </a:r>
            <a:r>
              <a:rPr lang="en-US" sz="2800" dirty="0">
                <a:effectLst/>
              </a:rPr>
              <a:t>considered adaptive. </a:t>
            </a:r>
            <a:endParaRPr lang="en-US" sz="2800" dirty="0" smtClean="0">
              <a:effectLst/>
            </a:endParaRPr>
          </a:p>
          <a:p>
            <a:endParaRPr lang="en-US" sz="2800" dirty="0">
              <a:effectLst/>
            </a:endParaRPr>
          </a:p>
          <a:p>
            <a:r>
              <a:rPr lang="en-US" sz="2800" dirty="0">
                <a:effectLst/>
              </a:rPr>
              <a:t>• As golf, tennis, hiking, and jogging are means to stay physically fit, people join groups and communities, maintain close relationships, meet new people, cultivate friendships, and develop intimacy with a </a:t>
            </a:r>
            <a:r>
              <a:rPr lang="en-US" sz="2800" dirty="0" smtClean="0">
                <a:effectLst/>
              </a:rPr>
              <a:t>partner </a:t>
            </a:r>
            <a:r>
              <a:rPr lang="en-US" sz="2800" dirty="0">
                <a:effectLst/>
              </a:rPr>
              <a:t>to stay </a:t>
            </a:r>
            <a:r>
              <a:rPr lang="en-US" sz="2800" b="1" dirty="0">
                <a:effectLst/>
              </a:rPr>
              <a:t>socially fit</a:t>
            </a:r>
            <a:r>
              <a:rPr lang="en-US" sz="2800" dirty="0">
                <a:effectLst/>
              </a:rPr>
              <a:t>. </a:t>
            </a:r>
          </a:p>
        </p:txBody>
      </p:sp>
    </p:spTree>
    <p:extLst>
      <p:ext uri="{BB962C8B-B14F-4D97-AF65-F5344CB8AC3E}">
        <p14:creationId xmlns:p14="http://schemas.microsoft.com/office/powerpoint/2010/main" val="288951394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2594" name="Rectangle 2"/>
          <p:cNvSpPr>
            <a:spLocks noGrp="1" noChangeArrowheads="1"/>
          </p:cNvSpPr>
          <p:nvPr>
            <p:ph type="title"/>
          </p:nvPr>
        </p:nvSpPr>
        <p:spPr>
          <a:xfrm>
            <a:off x="685800" y="609600"/>
            <a:ext cx="7772400" cy="685800"/>
          </a:xfrm>
        </p:spPr>
        <p:txBody>
          <a:bodyPr/>
          <a:lstStyle/>
          <a:p>
            <a:pPr eaLnBrk="1" hangingPunct="1">
              <a:defRPr/>
            </a:pPr>
            <a:r>
              <a:rPr lang="en-US" sz="3600" b="1" dirty="0">
                <a:effectLst>
                  <a:outerShdw blurRad="38100" dist="38100" dir="2700000" algn="tl">
                    <a:srgbClr val="000000"/>
                  </a:outerShdw>
                </a:effectLst>
                <a:latin typeface="Times New Roman" charset="0"/>
                <a:cs typeface="+mj-cs"/>
              </a:rPr>
              <a:t>Emotional Schemas </a:t>
            </a:r>
            <a:r>
              <a:rPr lang="en-US" sz="3600" b="1" dirty="0" smtClean="0">
                <a:effectLst>
                  <a:outerShdw blurRad="38100" dist="38100" dir="2700000" algn="tl">
                    <a:srgbClr val="000000"/>
                  </a:outerShdw>
                </a:effectLst>
                <a:latin typeface="Times New Roman" charset="0"/>
                <a:cs typeface="+mj-cs"/>
              </a:rPr>
              <a:t>(Robert Leahy</a:t>
            </a:r>
            <a:r>
              <a:rPr lang="en-US" sz="3600" b="1" dirty="0">
                <a:effectLst>
                  <a:outerShdw blurRad="38100" dist="38100" dir="2700000" algn="tl">
                    <a:srgbClr val="000000"/>
                  </a:outerShdw>
                </a:effectLst>
                <a:latin typeface="Times New Roman" charset="0"/>
                <a:cs typeface="+mj-cs"/>
              </a:rPr>
              <a:t>)</a:t>
            </a:r>
          </a:p>
        </p:txBody>
      </p:sp>
      <p:sp>
        <p:nvSpPr>
          <p:cNvPr id="1262595" name="Rectangle 3"/>
          <p:cNvSpPr>
            <a:spLocks noGrp="1" noChangeArrowheads="1"/>
          </p:cNvSpPr>
          <p:nvPr>
            <p:ph type="body" idx="1"/>
          </p:nvPr>
        </p:nvSpPr>
        <p:spPr>
          <a:xfrm>
            <a:off x="533400" y="1524000"/>
            <a:ext cx="8153400" cy="4572000"/>
          </a:xfrm>
        </p:spPr>
        <p:txBody>
          <a:bodyPr/>
          <a:lstStyle/>
          <a:p>
            <a:pPr marL="0" indent="0" algn="just" eaLnBrk="1" hangingPunct="1">
              <a:lnSpc>
                <a:spcPct val="90000"/>
              </a:lnSpc>
              <a:spcBef>
                <a:spcPct val="0"/>
              </a:spcBef>
              <a:defRPr/>
            </a:pPr>
            <a:r>
              <a:rPr lang="en-US" sz="2400" b="1" dirty="0">
                <a:solidFill>
                  <a:srgbClr val="FFFFFF"/>
                </a:solidFill>
                <a:latin typeface="Times New Roman" charset="0"/>
                <a:cs typeface="Times New Roman" charset="0"/>
              </a:rPr>
              <a:t>Can develop threat-based beliefs and coping strategies for emotions and desires that emerge from how we experience our own emotions and </a:t>
            </a:r>
            <a:r>
              <a:rPr lang="en-US" sz="2400" b="1" dirty="0" smtClean="0">
                <a:solidFill>
                  <a:srgbClr val="FFFFFF"/>
                </a:solidFill>
                <a:latin typeface="Times New Roman" charset="0"/>
                <a:cs typeface="Times New Roman" charset="0"/>
              </a:rPr>
              <a:t>others’ </a:t>
            </a:r>
            <a:r>
              <a:rPr lang="en-US" sz="2400" b="1" dirty="0">
                <a:solidFill>
                  <a:srgbClr val="FFFFFF"/>
                </a:solidFill>
                <a:latin typeface="Times New Roman" charset="0"/>
                <a:cs typeface="Times New Roman" charset="0"/>
              </a:rPr>
              <a:t>responses to </a:t>
            </a:r>
            <a:r>
              <a:rPr lang="en-US" sz="2400" b="1" dirty="0" smtClean="0">
                <a:solidFill>
                  <a:srgbClr val="FFFFFF"/>
                </a:solidFill>
                <a:latin typeface="Times New Roman" charset="0"/>
                <a:cs typeface="Times New Roman" charset="0"/>
              </a:rPr>
              <a:t>them.</a:t>
            </a:r>
            <a:r>
              <a:rPr lang="en-US" sz="2400" b="1" dirty="0">
                <a:solidFill>
                  <a:srgbClr val="FFFFFF"/>
                </a:solidFill>
                <a:latin typeface="Times New Roman" charset="0"/>
                <a:cs typeface="Times New Roman" charset="0"/>
              </a:rPr>
              <a:t>	</a:t>
            </a:r>
          </a:p>
          <a:p>
            <a:pPr marL="0" indent="0" algn="just" eaLnBrk="1" hangingPunct="1">
              <a:lnSpc>
                <a:spcPct val="90000"/>
              </a:lnSpc>
              <a:spcBef>
                <a:spcPct val="0"/>
              </a:spcBef>
              <a:defRPr/>
            </a:pPr>
            <a:endParaRPr lang="en-US" sz="2400" b="1" dirty="0">
              <a:solidFill>
                <a:srgbClr val="FFFFFF"/>
              </a:solidFill>
              <a:latin typeface="Times New Roman" charset="0"/>
              <a:cs typeface="Times New Roman" charset="0"/>
            </a:endParaRPr>
          </a:p>
          <a:p>
            <a:pPr marL="0" indent="0" algn="just" eaLnBrk="1" hangingPunct="1">
              <a:lnSpc>
                <a:spcPct val="90000"/>
              </a:lnSpc>
              <a:spcBef>
                <a:spcPct val="0"/>
              </a:spcBef>
              <a:defRPr/>
            </a:pPr>
            <a:r>
              <a:rPr lang="en-US" sz="2400" b="1" dirty="0">
                <a:solidFill>
                  <a:srgbClr val="FFFFFF"/>
                </a:solidFill>
                <a:latin typeface="Times New Roman" charset="0"/>
                <a:cs typeface="Times New Roman" charset="0"/>
              </a:rPr>
              <a:t>Emotions can become threats themselves  related to beliefs that one’s desires, fantasies and emotions are incomprehensible, unique to the self, shameful, can never be validated or expressed and /or that one’s emotions will go out of control if experienced. Beliefs that one should be rational and logical all the time, never have conflicting feelings, and should ruminate in order to figure things out. Ruminations can be a way to try to work things out without  needing help (soothing) from </a:t>
            </a:r>
            <a:r>
              <a:rPr lang="en-US" sz="2400" b="1" dirty="0" smtClean="0">
                <a:solidFill>
                  <a:srgbClr val="FFFFFF"/>
                </a:solidFill>
                <a:latin typeface="Times New Roman" charset="0"/>
                <a:cs typeface="Times New Roman" charset="0"/>
              </a:rPr>
              <a:t>others. </a:t>
            </a:r>
            <a:endParaRPr lang="en-US" sz="2400" b="1" dirty="0">
              <a:solidFill>
                <a:srgbClr val="FFFFFF"/>
              </a:solidFill>
              <a:latin typeface="Times New Roman" charset="0"/>
              <a:cs typeface="Times New Roman" charset="0"/>
            </a:endParaRPr>
          </a:p>
          <a:p>
            <a:pPr marL="0" indent="0" eaLnBrk="1" hangingPunct="1">
              <a:lnSpc>
                <a:spcPct val="90000"/>
              </a:lnSpc>
              <a:defRPr/>
            </a:pPr>
            <a:endParaRPr lang="en-US" sz="2400" b="1" dirty="0">
              <a:solidFill>
                <a:srgbClr val="FFFFFF"/>
              </a:solidFill>
              <a:latin typeface="Times New Roman"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2595">
                                            <p:txEl>
                                              <p:pRg st="0" end="0"/>
                                            </p:txEl>
                                          </p:spTgt>
                                        </p:tgtEl>
                                        <p:attrNameLst>
                                          <p:attrName>style.visibility</p:attrName>
                                        </p:attrNameLst>
                                      </p:cBhvr>
                                      <p:to>
                                        <p:strVal val="visible"/>
                                      </p:to>
                                    </p:set>
                                    <p:anim calcmode="lin" valueType="num">
                                      <p:cBhvr additive="base">
                                        <p:cTn id="7" dur="500" fill="hold"/>
                                        <p:tgtEl>
                                          <p:spTgt spid="1262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2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2595">
                                            <p:txEl>
                                              <p:pRg st="2" end="2"/>
                                            </p:txEl>
                                          </p:spTgt>
                                        </p:tgtEl>
                                        <p:attrNameLst>
                                          <p:attrName>style.visibility</p:attrName>
                                        </p:attrNameLst>
                                      </p:cBhvr>
                                      <p:to>
                                        <p:strVal val="visible"/>
                                      </p:to>
                                    </p:set>
                                    <p:anim calcmode="lin" valueType="num">
                                      <p:cBhvr additive="base">
                                        <p:cTn id="13" dur="500" fill="hold"/>
                                        <p:tgtEl>
                                          <p:spTgt spid="12625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2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ctrTitle"/>
          </p:nvPr>
        </p:nvSpPr>
        <p:spPr>
          <a:xfrm>
            <a:off x="539750" y="188913"/>
            <a:ext cx="8064500" cy="750887"/>
          </a:xfrm>
        </p:spPr>
        <p:txBody>
          <a:bodyPr/>
          <a:lstStyle/>
          <a:p>
            <a:pPr eaLnBrk="1" hangingPunct="1">
              <a:defRPr/>
            </a:pPr>
            <a:r>
              <a:rPr lang="en-GB" sz="3600" b="1" dirty="0">
                <a:effectLst>
                  <a:outerShdw blurRad="38100" dist="38100" dir="2700000" algn="tl">
                    <a:srgbClr val="000000"/>
                  </a:outerShdw>
                </a:effectLst>
                <a:latin typeface="Times New Roman" charset="0"/>
                <a:cs typeface="+mj-cs"/>
              </a:rPr>
              <a:t>Threat Emotions and Conflicts</a:t>
            </a:r>
          </a:p>
        </p:txBody>
      </p:sp>
      <p:sp>
        <p:nvSpPr>
          <p:cNvPr id="36867" name="Rectangle 3"/>
          <p:cNvSpPr>
            <a:spLocks noGrp="1" noChangeArrowheads="1"/>
          </p:cNvSpPr>
          <p:nvPr>
            <p:ph type="subTitle" idx="1"/>
          </p:nvPr>
        </p:nvSpPr>
        <p:spPr>
          <a:xfrm>
            <a:off x="914400" y="1066800"/>
            <a:ext cx="7010400" cy="5257800"/>
          </a:xfrm>
        </p:spPr>
        <p:txBody>
          <a:bodyPr/>
          <a:lstStyle/>
          <a:p>
            <a:pPr algn="l" eaLnBrk="1" hangingPunct="1">
              <a:defRPr/>
            </a:pPr>
            <a:endParaRPr lang="en-GB" sz="2400" b="1">
              <a:solidFill>
                <a:schemeClr val="bg1"/>
              </a:solidFill>
              <a:latin typeface="Times New Roman" charset="0"/>
              <a:cs typeface="+mn-cs"/>
            </a:endParaRPr>
          </a:p>
          <a:p>
            <a:pPr algn="l" eaLnBrk="1" hangingPunct="1">
              <a:defRPr/>
            </a:pPr>
            <a:endParaRPr lang="en-GB" sz="2400" b="1">
              <a:solidFill>
                <a:schemeClr val="bg1"/>
              </a:solidFill>
              <a:latin typeface="Times New Roman" charset="0"/>
              <a:cs typeface="+mn-cs"/>
            </a:endParaRPr>
          </a:p>
        </p:txBody>
      </p:sp>
      <p:sp>
        <p:nvSpPr>
          <p:cNvPr id="1657860" name="Text Box 4"/>
          <p:cNvSpPr txBox="1">
            <a:spLocks noChangeArrowheads="1"/>
          </p:cNvSpPr>
          <p:nvPr/>
        </p:nvSpPr>
        <p:spPr bwMode="auto">
          <a:xfrm>
            <a:off x="3092450" y="1022350"/>
            <a:ext cx="2743200" cy="73025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Threat – boss criticises your work</a:t>
            </a:r>
          </a:p>
        </p:txBody>
      </p:sp>
      <p:sp>
        <p:nvSpPr>
          <p:cNvPr id="36869" name="Text Box 5"/>
          <p:cNvSpPr txBox="1">
            <a:spLocks noChangeArrowheads="1"/>
          </p:cNvSpPr>
          <p:nvPr/>
        </p:nvSpPr>
        <p:spPr bwMode="auto">
          <a:xfrm>
            <a:off x="4876800" y="16764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mn-cs"/>
            </a:endParaRPr>
          </a:p>
        </p:txBody>
      </p:sp>
      <p:sp>
        <p:nvSpPr>
          <p:cNvPr id="1657862" name="Text Box 6"/>
          <p:cNvSpPr txBox="1">
            <a:spLocks noChangeArrowheads="1"/>
          </p:cNvSpPr>
          <p:nvPr/>
        </p:nvSpPr>
        <p:spPr bwMode="auto">
          <a:xfrm>
            <a:off x="2743200" y="2133600"/>
            <a:ext cx="3505200" cy="73025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Rapid access of  threat-safety strategies</a:t>
            </a:r>
          </a:p>
        </p:txBody>
      </p:sp>
      <p:sp>
        <p:nvSpPr>
          <p:cNvPr id="1657863" name="Text Box 7"/>
          <p:cNvSpPr txBox="1">
            <a:spLocks noChangeArrowheads="1"/>
          </p:cNvSpPr>
          <p:nvPr/>
        </p:nvSpPr>
        <p:spPr bwMode="auto">
          <a:xfrm>
            <a:off x="1143000" y="3200400"/>
            <a:ext cx="1981200" cy="73025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smtClean="0">
                <a:solidFill>
                  <a:srgbClr val="FFFF00"/>
                </a:solidFill>
                <a:effectLst>
                  <a:outerShdw blurRad="38100" dist="38100" dir="2700000" algn="tl">
                    <a:srgbClr val="000000"/>
                  </a:outerShdw>
                </a:effectLst>
                <a:cs typeface="+mn-cs"/>
              </a:rPr>
              <a:t>Angry-attack revenge</a:t>
            </a:r>
          </a:p>
        </p:txBody>
      </p:sp>
      <p:sp>
        <p:nvSpPr>
          <p:cNvPr id="36872" name="Text Box 8"/>
          <p:cNvSpPr txBox="1">
            <a:spLocks noChangeArrowheads="1"/>
          </p:cNvSpPr>
          <p:nvPr/>
        </p:nvSpPr>
        <p:spPr bwMode="auto">
          <a:xfrm>
            <a:off x="4724400" y="41910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mn-cs"/>
            </a:endParaRPr>
          </a:p>
        </p:txBody>
      </p:sp>
      <p:sp>
        <p:nvSpPr>
          <p:cNvPr id="1657865" name="Text Box 9"/>
          <p:cNvSpPr txBox="1">
            <a:spLocks noChangeArrowheads="1"/>
          </p:cNvSpPr>
          <p:nvPr/>
        </p:nvSpPr>
        <p:spPr bwMode="auto">
          <a:xfrm>
            <a:off x="3657600" y="3276600"/>
            <a:ext cx="1828800" cy="73025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smtClean="0">
                <a:solidFill>
                  <a:srgbClr val="FFFF00"/>
                </a:solidFill>
                <a:effectLst>
                  <a:outerShdw blurRad="38100" dist="38100" dir="2700000" algn="tl">
                    <a:srgbClr val="000000"/>
                  </a:outerShdw>
                </a:effectLst>
                <a:cs typeface="+mn-cs"/>
              </a:rPr>
              <a:t>Anxious - flee submit</a:t>
            </a:r>
          </a:p>
        </p:txBody>
      </p:sp>
      <p:sp>
        <p:nvSpPr>
          <p:cNvPr id="1657866" name="Text Box 10"/>
          <p:cNvSpPr txBox="1">
            <a:spLocks noChangeArrowheads="1"/>
          </p:cNvSpPr>
          <p:nvPr/>
        </p:nvSpPr>
        <p:spPr bwMode="auto">
          <a:xfrm>
            <a:off x="2286000" y="4495800"/>
            <a:ext cx="4419600" cy="73025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FF"/>
                </a:solidFill>
                <a:effectLst>
                  <a:outerShdw blurRad="38100" dist="38100" dir="2700000" algn="tl">
                    <a:srgbClr val="000000"/>
                  </a:outerShdw>
                </a:effectLst>
                <a:cs typeface="+mn-cs"/>
              </a:rPr>
              <a:t>Threat to self-identity and self as social agent in social role</a:t>
            </a:r>
          </a:p>
        </p:txBody>
      </p:sp>
      <p:sp>
        <p:nvSpPr>
          <p:cNvPr id="1657867" name="Text Box 11"/>
          <p:cNvSpPr txBox="1">
            <a:spLocks noChangeArrowheads="1"/>
          </p:cNvSpPr>
          <p:nvPr/>
        </p:nvSpPr>
        <p:spPr bwMode="auto">
          <a:xfrm>
            <a:off x="6172200" y="3276600"/>
            <a:ext cx="2209800" cy="73025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smtClean="0">
                <a:solidFill>
                  <a:srgbClr val="FFFF00"/>
                </a:solidFill>
                <a:effectLst>
                  <a:outerShdw blurRad="38100" dist="38100" dir="2700000" algn="tl">
                    <a:srgbClr val="000000"/>
                  </a:outerShdw>
                </a:effectLst>
                <a:cs typeface="+mn-cs"/>
              </a:rPr>
              <a:t>Cry want to seek reassurance</a:t>
            </a:r>
          </a:p>
        </p:txBody>
      </p:sp>
      <p:sp>
        <p:nvSpPr>
          <p:cNvPr id="1657868" name="Text Box 12"/>
          <p:cNvSpPr txBox="1">
            <a:spLocks noChangeArrowheads="1"/>
          </p:cNvSpPr>
          <p:nvPr/>
        </p:nvSpPr>
        <p:spPr bwMode="auto">
          <a:xfrm>
            <a:off x="0" y="5321300"/>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000" dirty="0" smtClean="0">
                <a:solidFill>
                  <a:srgbClr val="FFFF99"/>
                </a:solidFill>
                <a:effectLst>
                  <a:outerShdw blurRad="38100" dist="38100" dir="2700000" algn="tl">
                    <a:srgbClr val="000000"/>
                  </a:outerShdw>
                </a:effectLst>
                <a:cs typeface="+mn-cs"/>
              </a:rPr>
              <a:t>Problems can occur when different emotions arise at similar time, or when one emotion triggers another – can leave us feeling confused: </a:t>
            </a:r>
            <a:r>
              <a:rPr lang="ja-JP" altLang="en-GB" sz="2000" dirty="0" smtClean="0">
                <a:solidFill>
                  <a:srgbClr val="FFFF99"/>
                </a:solidFill>
                <a:effectLst>
                  <a:outerShdw blurRad="38100" dist="38100" dir="2700000" algn="tl">
                    <a:srgbClr val="000000"/>
                  </a:outerShdw>
                </a:effectLst>
                <a:cs typeface="+mn-cs"/>
              </a:rPr>
              <a:t>‘</a:t>
            </a:r>
            <a:r>
              <a:rPr lang="en-GB" sz="2000" dirty="0" smtClean="0">
                <a:solidFill>
                  <a:srgbClr val="FFFF99"/>
                </a:solidFill>
                <a:effectLst>
                  <a:outerShdw blurRad="38100" dist="38100" dir="2700000" algn="tl">
                    <a:srgbClr val="000000"/>
                  </a:outerShdw>
                </a:effectLst>
                <a:cs typeface="+mn-cs"/>
              </a:rPr>
              <a:t>I don</a:t>
            </a:r>
            <a:r>
              <a:rPr lang="ja-JP" altLang="en-GB" sz="2000" dirty="0" smtClean="0">
                <a:solidFill>
                  <a:srgbClr val="FFFF99"/>
                </a:solidFill>
                <a:effectLst>
                  <a:outerShdw blurRad="38100" dist="38100" dir="2700000" algn="tl">
                    <a:srgbClr val="000000"/>
                  </a:outerShdw>
                </a:effectLst>
                <a:cs typeface="+mn-cs"/>
              </a:rPr>
              <a:t>’</a:t>
            </a:r>
            <a:r>
              <a:rPr lang="en-GB" sz="2000" dirty="0" smtClean="0">
                <a:solidFill>
                  <a:srgbClr val="FFFF99"/>
                </a:solidFill>
                <a:effectLst>
                  <a:outerShdw blurRad="38100" dist="38100" dir="2700000" algn="tl">
                    <a:srgbClr val="000000"/>
                  </a:outerShdw>
                </a:effectLst>
                <a:cs typeface="+mn-cs"/>
              </a:rPr>
              <a:t>t know what I feel</a:t>
            </a:r>
            <a:r>
              <a:rPr lang="ja-JP" altLang="en-GB" sz="2000" dirty="0" smtClean="0">
                <a:solidFill>
                  <a:srgbClr val="FFFF99"/>
                </a:solidFill>
                <a:effectLst>
                  <a:outerShdw blurRad="38100" dist="38100" dir="2700000" algn="tl">
                    <a:srgbClr val="000000"/>
                  </a:outerShdw>
                </a:effectLst>
                <a:cs typeface="+mn-cs"/>
              </a:rPr>
              <a:t>‘</a:t>
            </a:r>
            <a:r>
              <a:rPr lang="en-GB" altLang="ja-JP" sz="2000" dirty="0">
                <a:solidFill>
                  <a:srgbClr val="FFFF99"/>
                </a:solidFill>
                <a:effectLst>
                  <a:outerShdw blurRad="38100" dist="38100" dir="2700000" algn="tl">
                    <a:srgbClr val="000000"/>
                  </a:outerShdw>
                </a:effectLst>
                <a:cs typeface="+mn-cs"/>
              </a:rPr>
              <a:t> </a:t>
            </a:r>
            <a:r>
              <a:rPr lang="en-GB" sz="2000" dirty="0" smtClean="0">
                <a:solidFill>
                  <a:srgbClr val="FFFF99"/>
                </a:solidFill>
                <a:effectLst>
                  <a:outerShdw blurRad="38100" dist="38100" dir="2700000" algn="tl">
                    <a:srgbClr val="000000"/>
                  </a:outerShdw>
                </a:effectLst>
                <a:cs typeface="+mn-cs"/>
              </a:rPr>
              <a:t>Take time to explain </a:t>
            </a:r>
            <a:r>
              <a:rPr lang="en-GB" sz="2000" dirty="0">
                <a:solidFill>
                  <a:srgbClr val="FFFF99"/>
                </a:solidFill>
                <a:effectLst>
                  <a:outerShdw blurRad="38100" dist="38100" dir="2700000" algn="tl">
                    <a:srgbClr val="000000"/>
                  </a:outerShdw>
                </a:effectLst>
                <a:cs typeface="+mn-cs"/>
              </a:rPr>
              <a:t>that </a:t>
            </a:r>
            <a:r>
              <a:rPr lang="en-GB" sz="2000" dirty="0" smtClean="0">
                <a:solidFill>
                  <a:srgbClr val="FFFF99"/>
                </a:solidFill>
                <a:effectLst>
                  <a:outerShdw blurRad="38100" dist="38100" dir="2700000" algn="tl">
                    <a:srgbClr val="000000"/>
                  </a:outerShdw>
                </a:effectLst>
                <a:cs typeface="+mn-cs"/>
              </a:rPr>
              <a:t>to clients about emotional conflicts – </a:t>
            </a:r>
            <a:r>
              <a:rPr lang="ja-JP" altLang="en-GB" sz="2000" dirty="0" smtClean="0">
                <a:solidFill>
                  <a:srgbClr val="FFFF99"/>
                </a:solidFill>
                <a:effectLst>
                  <a:outerShdw blurRad="38100" dist="38100" dir="2700000" algn="tl">
                    <a:srgbClr val="000000"/>
                  </a:outerShdw>
                </a:effectLst>
                <a:cs typeface="+mn-cs"/>
              </a:rPr>
              <a:t>‘</a:t>
            </a:r>
            <a:r>
              <a:rPr lang="en-GB" sz="2000" dirty="0" smtClean="0">
                <a:solidFill>
                  <a:srgbClr val="FFFF99"/>
                </a:solidFill>
                <a:effectLst>
                  <a:outerShdw blurRad="38100" dist="38100" dir="2700000" algn="tl">
                    <a:srgbClr val="000000"/>
                  </a:outerShdw>
                </a:effectLst>
                <a:cs typeface="+mn-cs"/>
              </a:rPr>
              <a:t>tricky brains</a:t>
            </a:r>
            <a:r>
              <a:rPr lang="ja-JP" altLang="en-GB" sz="2000" dirty="0" smtClean="0">
                <a:solidFill>
                  <a:srgbClr val="FFFF99"/>
                </a:solidFill>
                <a:effectLst>
                  <a:outerShdw blurRad="38100" dist="38100" dir="2700000" algn="tl">
                    <a:srgbClr val="000000"/>
                  </a:outerShdw>
                </a:effectLst>
                <a:cs typeface="+mn-cs"/>
              </a:rPr>
              <a:t>’</a:t>
            </a:r>
            <a:endParaRPr lang="en-GB" sz="2000" dirty="0" smtClean="0">
              <a:solidFill>
                <a:srgbClr val="FFFF99"/>
              </a:solidFill>
              <a:effectLst>
                <a:outerShdw blurRad="38100" dist="38100" dir="2700000" algn="tl">
                  <a:srgbClr val="000000"/>
                </a:outerShdw>
              </a:effectLst>
              <a:cs typeface="+mn-cs"/>
            </a:endParaRPr>
          </a:p>
        </p:txBody>
      </p:sp>
      <p:sp>
        <p:nvSpPr>
          <p:cNvPr id="1657869" name="Line 13"/>
          <p:cNvSpPr>
            <a:spLocks noChangeShapeType="1"/>
          </p:cNvSpPr>
          <p:nvPr/>
        </p:nvSpPr>
        <p:spPr bwMode="auto">
          <a:xfrm>
            <a:off x="4495800" y="1782763"/>
            <a:ext cx="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0" name="Line 14"/>
          <p:cNvSpPr>
            <a:spLocks noChangeShapeType="1"/>
          </p:cNvSpPr>
          <p:nvPr/>
        </p:nvSpPr>
        <p:spPr bwMode="auto">
          <a:xfrm flipH="1">
            <a:off x="2057400" y="2590800"/>
            <a:ext cx="4572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1" name="Line 15"/>
          <p:cNvSpPr>
            <a:spLocks noChangeShapeType="1"/>
          </p:cNvSpPr>
          <p:nvPr/>
        </p:nvSpPr>
        <p:spPr bwMode="auto">
          <a:xfrm>
            <a:off x="4495800" y="2895600"/>
            <a:ext cx="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2" name="Line 16"/>
          <p:cNvSpPr>
            <a:spLocks noChangeShapeType="1"/>
          </p:cNvSpPr>
          <p:nvPr/>
        </p:nvSpPr>
        <p:spPr bwMode="auto">
          <a:xfrm>
            <a:off x="6400800" y="2590800"/>
            <a:ext cx="762000" cy="3810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3" name="Line 17"/>
          <p:cNvSpPr>
            <a:spLocks noChangeShapeType="1"/>
          </p:cNvSpPr>
          <p:nvPr/>
        </p:nvSpPr>
        <p:spPr bwMode="auto">
          <a:xfrm>
            <a:off x="2438400" y="4038600"/>
            <a:ext cx="121920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4" name="Line 18"/>
          <p:cNvSpPr>
            <a:spLocks noChangeShapeType="1"/>
          </p:cNvSpPr>
          <p:nvPr/>
        </p:nvSpPr>
        <p:spPr bwMode="auto">
          <a:xfrm>
            <a:off x="4572000" y="4114800"/>
            <a:ext cx="0" cy="304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5" name="Line 19"/>
          <p:cNvSpPr>
            <a:spLocks noChangeShapeType="1"/>
          </p:cNvSpPr>
          <p:nvPr/>
        </p:nvSpPr>
        <p:spPr bwMode="auto">
          <a:xfrm flipH="1">
            <a:off x="6324600" y="4114800"/>
            <a:ext cx="838200" cy="2286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6" name="Line 20"/>
          <p:cNvSpPr>
            <a:spLocks noChangeShapeType="1"/>
          </p:cNvSpPr>
          <p:nvPr/>
        </p:nvSpPr>
        <p:spPr bwMode="auto">
          <a:xfrm>
            <a:off x="3203575" y="3716338"/>
            <a:ext cx="304800" cy="0"/>
          </a:xfrm>
          <a:prstGeom prst="line">
            <a:avLst/>
          </a:prstGeom>
          <a:noFill/>
          <a:ln w="952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7" name="Line 21"/>
          <p:cNvSpPr>
            <a:spLocks noChangeShapeType="1"/>
          </p:cNvSpPr>
          <p:nvPr/>
        </p:nvSpPr>
        <p:spPr bwMode="auto">
          <a:xfrm>
            <a:off x="5562600" y="3733800"/>
            <a:ext cx="457200" cy="0"/>
          </a:xfrm>
          <a:prstGeom prst="line">
            <a:avLst/>
          </a:prstGeom>
          <a:noFill/>
          <a:ln w="952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8" name="Line 22"/>
          <p:cNvSpPr>
            <a:spLocks noChangeShapeType="1"/>
          </p:cNvSpPr>
          <p:nvPr/>
        </p:nvSpPr>
        <p:spPr bwMode="auto">
          <a:xfrm flipH="1">
            <a:off x="3203575" y="3429000"/>
            <a:ext cx="304800" cy="0"/>
          </a:xfrm>
          <a:prstGeom prst="line">
            <a:avLst/>
          </a:prstGeom>
          <a:noFill/>
          <a:ln w="952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57879" name="Line 23"/>
          <p:cNvSpPr>
            <a:spLocks noChangeShapeType="1"/>
          </p:cNvSpPr>
          <p:nvPr/>
        </p:nvSpPr>
        <p:spPr bwMode="auto">
          <a:xfrm flipH="1">
            <a:off x="5562600" y="3429000"/>
            <a:ext cx="457200" cy="0"/>
          </a:xfrm>
          <a:prstGeom prst="line">
            <a:avLst/>
          </a:prstGeom>
          <a:noFill/>
          <a:ln w="127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nvPr>
        </p:nvSpPr>
        <p:spPr>
          <a:xfrm>
            <a:off x="685800" y="333375"/>
            <a:ext cx="7772400" cy="935038"/>
          </a:xfrm>
        </p:spPr>
        <p:txBody>
          <a:bodyPr/>
          <a:lstStyle/>
          <a:p>
            <a:pPr eaLnBrk="1" hangingPunct="1">
              <a:defRPr/>
            </a:pPr>
            <a:r>
              <a:rPr lang="en-GB" b="1">
                <a:effectLst>
                  <a:outerShdw blurRad="38100" dist="38100" dir="2700000" algn="tl">
                    <a:srgbClr val="000000"/>
                  </a:outerShdw>
                </a:effectLst>
                <a:latin typeface="Times New Roman" charset="0"/>
                <a:cs typeface="+mj-cs"/>
              </a:rPr>
              <a:t>Exercise</a:t>
            </a:r>
          </a:p>
        </p:txBody>
      </p:sp>
      <p:sp>
        <p:nvSpPr>
          <p:cNvPr id="1659907" name="Rectangle 3"/>
          <p:cNvSpPr>
            <a:spLocks noGrp="1" noChangeArrowheads="1"/>
          </p:cNvSpPr>
          <p:nvPr>
            <p:ph type="body" idx="1"/>
          </p:nvPr>
        </p:nvSpPr>
        <p:spPr>
          <a:xfrm>
            <a:off x="684213" y="1700213"/>
            <a:ext cx="8134350" cy="4683125"/>
          </a:xfrm>
        </p:spPr>
        <p:txBody>
          <a:bodyPr/>
          <a:lstStyle/>
          <a:p>
            <a:pPr marL="0" indent="0" algn="just" eaLnBrk="1" hangingPunct="1">
              <a:lnSpc>
                <a:spcPct val="80000"/>
              </a:lnSpc>
              <a:defRPr/>
            </a:pPr>
            <a:r>
              <a:rPr lang="en-GB" sz="2800" b="1" dirty="0" smtClean="0">
                <a:solidFill>
                  <a:srgbClr val="FFFFFF"/>
                </a:solidFill>
                <a:cs typeface="+mn-cs"/>
              </a:rPr>
              <a:t>Imagine an argument with someone you care for: </a:t>
            </a:r>
          </a:p>
          <a:p>
            <a:pPr marL="0" indent="0" algn="just" eaLnBrk="1" hangingPunct="1">
              <a:lnSpc>
                <a:spcPct val="80000"/>
              </a:lnSpc>
              <a:defRPr/>
            </a:pPr>
            <a:r>
              <a:rPr lang="en-GB" sz="2800" b="1" dirty="0" smtClean="0">
                <a:solidFill>
                  <a:srgbClr val="FFFFFF"/>
                </a:solidFill>
                <a:cs typeface="+mn-cs"/>
              </a:rPr>
              <a:t>Now focus on different voices and parts </a:t>
            </a:r>
          </a:p>
          <a:p>
            <a:pPr marL="0" indent="0" algn="just" eaLnBrk="1" hangingPunct="1">
              <a:lnSpc>
                <a:spcPct val="80000"/>
              </a:lnSpc>
              <a:defRPr/>
            </a:pPr>
            <a:r>
              <a:rPr lang="en-GB" sz="2800" b="1" dirty="0" smtClean="0">
                <a:solidFill>
                  <a:srgbClr val="FFFFFF"/>
                </a:solidFill>
                <a:cs typeface="+mn-cs"/>
              </a:rPr>
              <a:t>What does your:</a:t>
            </a:r>
          </a:p>
          <a:p>
            <a:pPr marL="0" indent="0" algn="just" eaLnBrk="1" hangingPunct="1">
              <a:lnSpc>
                <a:spcPct val="80000"/>
              </a:lnSpc>
              <a:defRPr/>
            </a:pPr>
            <a:r>
              <a:rPr lang="en-GB" sz="2800" b="1" dirty="0" smtClean="0">
                <a:solidFill>
                  <a:srgbClr val="FFFFFF"/>
                </a:solidFill>
                <a:cs typeface="+mn-cs"/>
              </a:rPr>
              <a:t>	angry part think, feel and want to do?</a:t>
            </a:r>
          </a:p>
          <a:p>
            <a:pPr marL="0" indent="0" algn="just" eaLnBrk="1" hangingPunct="1">
              <a:lnSpc>
                <a:spcPct val="80000"/>
              </a:lnSpc>
              <a:defRPr/>
            </a:pPr>
            <a:r>
              <a:rPr lang="en-GB" sz="2800" b="1" dirty="0" smtClean="0">
                <a:solidFill>
                  <a:srgbClr val="FFFFFF"/>
                </a:solidFill>
                <a:cs typeface="+mn-cs"/>
              </a:rPr>
              <a:t>	anxious part think, feel and want to do?</a:t>
            </a:r>
          </a:p>
          <a:p>
            <a:pPr marL="0" indent="0" algn="just" eaLnBrk="1" hangingPunct="1">
              <a:lnSpc>
                <a:spcPct val="80000"/>
              </a:lnSpc>
              <a:defRPr/>
            </a:pPr>
            <a:r>
              <a:rPr lang="en-GB" sz="2800" b="1" dirty="0" smtClean="0">
                <a:solidFill>
                  <a:srgbClr val="FFFFFF"/>
                </a:solidFill>
                <a:cs typeface="+mn-cs"/>
              </a:rPr>
              <a:t>	sad part think, feel and want to do?</a:t>
            </a:r>
          </a:p>
          <a:p>
            <a:pPr marL="0" indent="0" algn="just" eaLnBrk="1" hangingPunct="1">
              <a:lnSpc>
                <a:spcPct val="80000"/>
              </a:lnSpc>
              <a:defRPr/>
            </a:pPr>
            <a:endParaRPr lang="en-GB" sz="2800" b="1" dirty="0" smtClean="0">
              <a:solidFill>
                <a:srgbClr val="FFFFFF"/>
              </a:solidFill>
              <a:cs typeface="+mn-cs"/>
            </a:endParaRPr>
          </a:p>
          <a:p>
            <a:pPr marL="0" indent="0" algn="just" eaLnBrk="1" hangingPunct="1">
              <a:lnSpc>
                <a:spcPct val="80000"/>
              </a:lnSpc>
              <a:defRPr/>
            </a:pPr>
            <a:r>
              <a:rPr lang="en-GB" sz="2800" b="1" dirty="0" smtClean="0">
                <a:solidFill>
                  <a:srgbClr val="FFFFFF"/>
                </a:solidFill>
                <a:cs typeface="+mn-cs"/>
              </a:rPr>
              <a:t>Do they turn up at different times and conflict?</a:t>
            </a:r>
          </a:p>
          <a:p>
            <a:pPr marL="0" indent="0" algn="just" eaLnBrk="1" hangingPunct="1">
              <a:lnSpc>
                <a:spcPct val="80000"/>
              </a:lnSpc>
              <a:defRPr/>
            </a:pPr>
            <a:endParaRPr lang="en-GB" sz="2800" b="1" dirty="0" smtClean="0">
              <a:solidFill>
                <a:srgbClr val="FFFFFF"/>
              </a:solidFill>
              <a:cs typeface="+mn-cs"/>
            </a:endParaRPr>
          </a:p>
          <a:p>
            <a:pPr marL="0" indent="0" algn="just" eaLnBrk="1" hangingPunct="1">
              <a:lnSpc>
                <a:spcPct val="80000"/>
              </a:lnSpc>
              <a:defRPr/>
            </a:pPr>
            <a:r>
              <a:rPr lang="en-GB" sz="2800" b="1" dirty="0" smtClean="0">
                <a:solidFill>
                  <a:srgbClr val="FFFFFF"/>
                </a:solidFill>
                <a:cs typeface="+mn-cs"/>
              </a:rPr>
              <a:t>Build the compassion self</a:t>
            </a:r>
          </a:p>
          <a:p>
            <a:pPr marL="0" indent="0" algn="just" eaLnBrk="1" hangingPunct="1">
              <a:lnSpc>
                <a:spcPct val="80000"/>
              </a:lnSpc>
              <a:defRPr/>
            </a:pPr>
            <a:endParaRPr lang="en-GB" sz="2800" b="1" dirty="0" smtClean="0">
              <a:solidFill>
                <a:schemeClr val="bg1"/>
              </a:solidFill>
              <a:cs typeface="+mn-cs"/>
            </a:endParaRPr>
          </a:p>
          <a:p>
            <a:pPr marL="0" indent="0" eaLnBrk="1" hangingPunct="1">
              <a:lnSpc>
                <a:spcPct val="80000"/>
              </a:lnSpc>
              <a:defRPr/>
            </a:pPr>
            <a:endParaRPr lang="en-GB" sz="2800" b="1" dirty="0" smtClean="0">
              <a:solidFill>
                <a:schemeClr val="bg1"/>
              </a:solidFill>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59907">
                                            <p:txEl>
                                              <p:pRg st="0" end="0"/>
                                            </p:txEl>
                                          </p:spTgt>
                                        </p:tgtEl>
                                        <p:attrNameLst>
                                          <p:attrName>style.visibility</p:attrName>
                                        </p:attrNameLst>
                                      </p:cBhvr>
                                      <p:to>
                                        <p:strVal val="visible"/>
                                      </p:to>
                                    </p:set>
                                    <p:anim calcmode="lin" valueType="num">
                                      <p:cBhvr additive="base">
                                        <p:cTn id="7" dur="500" fill="hold"/>
                                        <p:tgtEl>
                                          <p:spTgt spid="1659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99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9907">
                                            <p:txEl>
                                              <p:pRg st="1" end="1"/>
                                            </p:txEl>
                                          </p:spTgt>
                                        </p:tgtEl>
                                        <p:attrNameLst>
                                          <p:attrName>style.visibility</p:attrName>
                                        </p:attrNameLst>
                                      </p:cBhvr>
                                      <p:to>
                                        <p:strVal val="visible"/>
                                      </p:to>
                                    </p:set>
                                    <p:anim calcmode="lin" valueType="num">
                                      <p:cBhvr additive="base">
                                        <p:cTn id="13" dur="500" fill="hold"/>
                                        <p:tgtEl>
                                          <p:spTgt spid="16599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9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59907">
                                            <p:txEl>
                                              <p:pRg st="2" end="2"/>
                                            </p:txEl>
                                          </p:spTgt>
                                        </p:tgtEl>
                                        <p:attrNameLst>
                                          <p:attrName>style.visibility</p:attrName>
                                        </p:attrNameLst>
                                      </p:cBhvr>
                                      <p:to>
                                        <p:strVal val="visible"/>
                                      </p:to>
                                    </p:set>
                                    <p:anim calcmode="lin" valueType="num">
                                      <p:cBhvr additive="base">
                                        <p:cTn id="19" dur="500" fill="hold"/>
                                        <p:tgtEl>
                                          <p:spTgt spid="16599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5990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59907">
                                            <p:txEl>
                                              <p:pRg st="3" end="3"/>
                                            </p:txEl>
                                          </p:spTgt>
                                        </p:tgtEl>
                                        <p:attrNameLst>
                                          <p:attrName>style.visibility</p:attrName>
                                        </p:attrNameLst>
                                      </p:cBhvr>
                                      <p:to>
                                        <p:strVal val="visible"/>
                                      </p:to>
                                    </p:set>
                                    <p:anim calcmode="lin" valueType="num">
                                      <p:cBhvr additive="base">
                                        <p:cTn id="23" dur="500" fill="hold"/>
                                        <p:tgtEl>
                                          <p:spTgt spid="16599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599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659907">
                                            <p:txEl>
                                              <p:pRg st="4" end="4"/>
                                            </p:txEl>
                                          </p:spTgt>
                                        </p:tgtEl>
                                        <p:attrNameLst>
                                          <p:attrName>style.visibility</p:attrName>
                                        </p:attrNameLst>
                                      </p:cBhvr>
                                      <p:to>
                                        <p:strVal val="visible"/>
                                      </p:to>
                                    </p:set>
                                    <p:anim calcmode="lin" valueType="num">
                                      <p:cBhvr additive="base">
                                        <p:cTn id="29" dur="500" fill="hold"/>
                                        <p:tgtEl>
                                          <p:spTgt spid="165990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99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659907">
                                            <p:txEl>
                                              <p:pRg st="5" end="5"/>
                                            </p:txEl>
                                          </p:spTgt>
                                        </p:tgtEl>
                                        <p:attrNameLst>
                                          <p:attrName>style.visibility</p:attrName>
                                        </p:attrNameLst>
                                      </p:cBhvr>
                                      <p:to>
                                        <p:strVal val="visible"/>
                                      </p:to>
                                    </p:set>
                                    <p:anim calcmode="lin" valueType="num">
                                      <p:cBhvr additive="base">
                                        <p:cTn id="35" dur="500" fill="hold"/>
                                        <p:tgtEl>
                                          <p:spTgt spid="165990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99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59907">
                                            <p:txEl>
                                              <p:pRg st="7" end="7"/>
                                            </p:txEl>
                                          </p:spTgt>
                                        </p:tgtEl>
                                        <p:attrNameLst>
                                          <p:attrName>style.visibility</p:attrName>
                                        </p:attrNameLst>
                                      </p:cBhvr>
                                      <p:to>
                                        <p:strVal val="visible"/>
                                      </p:to>
                                    </p:set>
                                    <p:anim calcmode="lin" valueType="num">
                                      <p:cBhvr additive="base">
                                        <p:cTn id="41" dur="500" fill="hold"/>
                                        <p:tgtEl>
                                          <p:spTgt spid="165990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599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659907">
                                            <p:txEl>
                                              <p:pRg st="9" end="9"/>
                                            </p:txEl>
                                          </p:spTgt>
                                        </p:tgtEl>
                                        <p:attrNameLst>
                                          <p:attrName>style.visibility</p:attrName>
                                        </p:attrNameLst>
                                      </p:cBhvr>
                                      <p:to>
                                        <p:strVal val="visible"/>
                                      </p:to>
                                    </p:set>
                                    <p:anim calcmode="lin" valueType="num">
                                      <p:cBhvr additive="base">
                                        <p:cTn id="47" dur="500" fill="hold"/>
                                        <p:tgtEl>
                                          <p:spTgt spid="165990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599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2700338" y="2924175"/>
            <a:ext cx="3167062" cy="1081088"/>
          </a:xfrm>
          <a:prstGeom prst="ellipse">
            <a:avLst/>
          </a:prstGeom>
          <a:gradFill rotWithShape="1">
            <a:gsLst>
              <a:gs pos="0">
                <a:srgbClr val="CC0000"/>
              </a:gs>
              <a:gs pos="100000">
                <a:srgbClr val="5E0000"/>
              </a:gs>
            </a:gsLst>
            <a:path path="shape">
              <a:fillToRect l="50000" t="50000" r="50000" b="50000"/>
            </a:path>
          </a:gradFill>
          <a:ln w="19050">
            <a:solidFill>
              <a:srgbClr val="00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3200">
                <a:effectLst>
                  <a:outerShdw blurRad="38100" dist="38100" dir="2700000" algn="tl">
                    <a:srgbClr val="000000">
                      <a:alpha val="43137"/>
                    </a:srgbClr>
                  </a:outerShdw>
                </a:effectLst>
                <a:latin typeface="Arial" charset="0"/>
                <a:cs typeface="+mn-cs"/>
              </a:rPr>
              <a:t>ARGUMENT</a:t>
            </a:r>
          </a:p>
        </p:txBody>
      </p:sp>
      <p:sp>
        <p:nvSpPr>
          <p:cNvPr id="1934339" name="Line 3"/>
          <p:cNvSpPr>
            <a:spLocks noChangeShapeType="1"/>
          </p:cNvSpPr>
          <p:nvPr/>
        </p:nvSpPr>
        <p:spPr bwMode="auto">
          <a:xfrm flipH="1" flipV="1">
            <a:off x="2987675" y="2708275"/>
            <a:ext cx="287338" cy="2873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934340" name="Line 4"/>
          <p:cNvSpPr>
            <a:spLocks noChangeShapeType="1"/>
          </p:cNvSpPr>
          <p:nvPr/>
        </p:nvSpPr>
        <p:spPr bwMode="auto">
          <a:xfrm flipV="1">
            <a:off x="5219700" y="2565400"/>
            <a:ext cx="288925" cy="4302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934341" name="Line 5"/>
          <p:cNvSpPr>
            <a:spLocks noChangeShapeType="1"/>
          </p:cNvSpPr>
          <p:nvPr/>
        </p:nvSpPr>
        <p:spPr bwMode="auto">
          <a:xfrm flipH="1">
            <a:off x="2987675" y="4005263"/>
            <a:ext cx="288925" cy="3603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934342" name="Oval 6"/>
          <p:cNvSpPr>
            <a:spLocks noChangeArrowheads="1"/>
          </p:cNvSpPr>
          <p:nvPr/>
        </p:nvSpPr>
        <p:spPr bwMode="auto">
          <a:xfrm>
            <a:off x="3635375" y="162877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38919" name="Text Box 7"/>
          <p:cNvSpPr txBox="1">
            <a:spLocks noChangeArrowheads="1"/>
          </p:cNvSpPr>
          <p:nvPr/>
        </p:nvSpPr>
        <p:spPr bwMode="auto">
          <a:xfrm>
            <a:off x="1331913" y="260350"/>
            <a:ext cx="64087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800" dirty="0" smtClean="0">
                <a:solidFill>
                  <a:srgbClr val="FFFF00"/>
                </a:solidFill>
                <a:effectLst>
                  <a:outerShdw blurRad="38100" dist="38100" dir="2700000" algn="tl">
                    <a:srgbClr val="000000">
                      <a:alpha val="43137"/>
                    </a:srgbClr>
                  </a:outerShdw>
                </a:effectLst>
                <a:cs typeface="+mn-cs"/>
              </a:rPr>
              <a:t>Multi-Mind and Multiple Patterns</a:t>
            </a:r>
          </a:p>
        </p:txBody>
      </p:sp>
      <p:sp>
        <p:nvSpPr>
          <p:cNvPr id="1934344" name="Oval 8"/>
          <p:cNvSpPr>
            <a:spLocks noChangeArrowheads="1"/>
          </p:cNvSpPr>
          <p:nvPr/>
        </p:nvSpPr>
        <p:spPr bwMode="auto">
          <a:xfrm>
            <a:off x="4716463" y="4221163"/>
            <a:ext cx="3997325" cy="19446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defRPr/>
            </a:pPr>
            <a:endParaRPr lang="en-US">
              <a:effectLst>
                <a:outerShdw blurRad="38100" dist="38100" dir="2700000" algn="tl">
                  <a:srgbClr val="C0C0C0"/>
                </a:outerShdw>
              </a:effectLst>
              <a:latin typeface="Times New Roman" pitchFamily="18" charset="0"/>
              <a:ea typeface="+mn-ea"/>
              <a:cs typeface="+mn-cs"/>
            </a:endParaRPr>
          </a:p>
        </p:txBody>
      </p:sp>
      <p:sp>
        <p:nvSpPr>
          <p:cNvPr id="1934345" name="Oval 9"/>
          <p:cNvSpPr>
            <a:spLocks noChangeArrowheads="1"/>
          </p:cNvSpPr>
          <p:nvPr/>
        </p:nvSpPr>
        <p:spPr bwMode="auto">
          <a:xfrm>
            <a:off x="323850" y="4292600"/>
            <a:ext cx="4032250" cy="19446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defRPr/>
            </a:pPr>
            <a:endParaRPr lang="en-US">
              <a:solidFill>
                <a:srgbClr val="0033CC"/>
              </a:solidFill>
              <a:effectLst>
                <a:outerShdw blurRad="38100" dist="38100" dir="2700000" algn="tl">
                  <a:srgbClr val="C0C0C0"/>
                </a:outerShdw>
              </a:effectLst>
              <a:latin typeface="Times New Roman" pitchFamily="18" charset="0"/>
              <a:ea typeface="+mn-ea"/>
              <a:cs typeface="+mn-cs"/>
            </a:endParaRPr>
          </a:p>
        </p:txBody>
      </p:sp>
      <p:sp>
        <p:nvSpPr>
          <p:cNvPr id="1934346" name="Oval 10"/>
          <p:cNvSpPr>
            <a:spLocks noChangeArrowheads="1"/>
          </p:cNvSpPr>
          <p:nvPr/>
        </p:nvSpPr>
        <p:spPr bwMode="auto">
          <a:xfrm>
            <a:off x="179388" y="836613"/>
            <a:ext cx="3744912" cy="20161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934347" name="Line 11"/>
          <p:cNvSpPr>
            <a:spLocks noChangeShapeType="1"/>
          </p:cNvSpPr>
          <p:nvPr/>
        </p:nvSpPr>
        <p:spPr bwMode="auto">
          <a:xfrm>
            <a:off x="5219700" y="3933825"/>
            <a:ext cx="288925"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934348" name="Oval 12"/>
          <p:cNvSpPr>
            <a:spLocks noChangeArrowheads="1"/>
          </p:cNvSpPr>
          <p:nvPr/>
        </p:nvSpPr>
        <p:spPr bwMode="auto">
          <a:xfrm>
            <a:off x="5148263" y="836613"/>
            <a:ext cx="3600450" cy="20161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defRPr/>
            </a:pPr>
            <a:endParaRPr lang="en-US">
              <a:effectLst>
                <a:outerShdw blurRad="38100" dist="38100" dir="2700000" algn="tl">
                  <a:srgbClr val="C0C0C0"/>
                </a:outerShdw>
              </a:effectLst>
              <a:latin typeface="Times New Roman" pitchFamily="18" charset="0"/>
              <a:ea typeface="+mn-ea"/>
              <a:cs typeface="+mn-cs"/>
            </a:endParaRPr>
          </a:p>
        </p:txBody>
      </p:sp>
      <p:sp>
        <p:nvSpPr>
          <p:cNvPr id="1934349" name="Text Box 13"/>
          <p:cNvSpPr txBox="1">
            <a:spLocks noChangeArrowheads="1"/>
          </p:cNvSpPr>
          <p:nvPr/>
        </p:nvSpPr>
        <p:spPr bwMode="auto">
          <a:xfrm>
            <a:off x="684213" y="1268413"/>
            <a:ext cx="29511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defRPr/>
            </a:pPr>
            <a:endParaRPr lang="en-US" sz="1800" smtClean="0">
              <a:solidFill>
                <a:schemeClr val="bg1"/>
              </a:solidFill>
              <a:effectLst>
                <a:outerShdw blurRad="38100" dist="38100" dir="2700000" algn="tl">
                  <a:srgbClr val="C0C0C0"/>
                </a:outerShdw>
              </a:effectLst>
              <a:ea typeface="+mn-ea"/>
              <a:cs typeface="+mn-cs"/>
            </a:endParaRPr>
          </a:p>
        </p:txBody>
      </p:sp>
      <p:sp>
        <p:nvSpPr>
          <p:cNvPr id="1934350" name="Text Box 14"/>
          <p:cNvSpPr txBox="1">
            <a:spLocks noChangeArrowheads="1"/>
          </p:cNvSpPr>
          <p:nvPr/>
        </p:nvSpPr>
        <p:spPr bwMode="auto">
          <a:xfrm>
            <a:off x="684213" y="1268413"/>
            <a:ext cx="316706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defRPr/>
            </a:pPr>
            <a:endParaRPr lang="en-US" sz="1800" smtClean="0">
              <a:solidFill>
                <a:schemeClr val="bg1"/>
              </a:solidFill>
              <a:effectLst>
                <a:outerShdw blurRad="38100" dist="38100" dir="2700000" algn="tl">
                  <a:srgbClr val="C0C0C0"/>
                </a:outerShdw>
              </a:effectLst>
              <a:ea typeface="+mn-ea"/>
              <a:cs typeface="+mn-cs"/>
            </a:endParaRPr>
          </a:p>
        </p:txBody>
      </p:sp>
      <p:sp>
        <p:nvSpPr>
          <p:cNvPr id="38927" name="Text Box 15"/>
          <p:cNvSpPr txBox="1">
            <a:spLocks noChangeArrowheads="1"/>
          </p:cNvSpPr>
          <p:nvPr/>
        </p:nvSpPr>
        <p:spPr bwMode="auto">
          <a:xfrm>
            <a:off x="468313" y="4432300"/>
            <a:ext cx="3746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Thoughts</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Body</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Actions</a:t>
            </a:r>
          </a:p>
          <a:p>
            <a:pPr eaLnBrk="1" hangingPunct="1">
              <a:lnSpc>
                <a:spcPct val="50000"/>
              </a:lnSpc>
              <a:spcBef>
                <a:spcPct val="50000"/>
              </a:spcBef>
              <a:defRPr/>
            </a:pPr>
            <a:endParaRPr lang="en-GB" sz="1400" dirty="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Memories</a:t>
            </a:r>
          </a:p>
        </p:txBody>
      </p:sp>
      <p:sp>
        <p:nvSpPr>
          <p:cNvPr id="1934355" name="Text Box 19"/>
          <p:cNvSpPr txBox="1">
            <a:spLocks noChangeArrowheads="1"/>
          </p:cNvSpPr>
          <p:nvPr/>
        </p:nvSpPr>
        <p:spPr bwMode="auto">
          <a:xfrm>
            <a:off x="1763713" y="6308725"/>
            <a:ext cx="51847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dirty="0" smtClean="0">
                <a:solidFill>
                  <a:srgbClr val="FFFFFF"/>
                </a:solidFill>
                <a:effectLst>
                  <a:outerShdw blurRad="38100" dist="38100" dir="2700000" algn="tl">
                    <a:srgbClr val="DDDDDD"/>
                  </a:outerShdw>
                </a:effectLst>
                <a:cs typeface="+mn-cs"/>
              </a:rPr>
              <a:t>Link to fears and memories</a:t>
            </a:r>
          </a:p>
        </p:txBody>
      </p:sp>
      <p:sp>
        <p:nvSpPr>
          <p:cNvPr id="23" name="Text Box 15"/>
          <p:cNvSpPr txBox="1">
            <a:spLocks noChangeArrowheads="1"/>
          </p:cNvSpPr>
          <p:nvPr/>
        </p:nvSpPr>
        <p:spPr bwMode="auto">
          <a:xfrm>
            <a:off x="5003800" y="1125538"/>
            <a:ext cx="3746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Thoughts</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Body</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Actions</a:t>
            </a:r>
          </a:p>
          <a:p>
            <a:pPr eaLnBrk="1" hangingPunct="1">
              <a:lnSpc>
                <a:spcPct val="50000"/>
              </a:lnSpc>
              <a:spcBef>
                <a:spcPct val="50000"/>
              </a:spcBef>
              <a:defRPr/>
            </a:pPr>
            <a:endParaRPr lang="en-GB" sz="1400" dirty="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Memories</a:t>
            </a:r>
          </a:p>
        </p:txBody>
      </p:sp>
      <p:sp>
        <p:nvSpPr>
          <p:cNvPr id="24" name="Text Box 15"/>
          <p:cNvSpPr txBox="1">
            <a:spLocks noChangeArrowheads="1"/>
          </p:cNvSpPr>
          <p:nvPr/>
        </p:nvSpPr>
        <p:spPr bwMode="auto">
          <a:xfrm>
            <a:off x="238125" y="1062038"/>
            <a:ext cx="3746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Thoughts</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Body</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Actions</a:t>
            </a:r>
          </a:p>
          <a:p>
            <a:pPr eaLnBrk="1" hangingPunct="1">
              <a:lnSpc>
                <a:spcPct val="50000"/>
              </a:lnSpc>
              <a:spcBef>
                <a:spcPct val="50000"/>
              </a:spcBef>
              <a:defRPr/>
            </a:pPr>
            <a:endParaRPr lang="en-GB" sz="1400" dirty="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Memories</a:t>
            </a:r>
          </a:p>
        </p:txBody>
      </p:sp>
      <p:sp>
        <p:nvSpPr>
          <p:cNvPr id="25" name="Text Box 15"/>
          <p:cNvSpPr txBox="1">
            <a:spLocks noChangeArrowheads="1"/>
          </p:cNvSpPr>
          <p:nvPr/>
        </p:nvSpPr>
        <p:spPr bwMode="auto">
          <a:xfrm>
            <a:off x="4859338" y="4437063"/>
            <a:ext cx="3746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Thoughts</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Body</a:t>
            </a:r>
          </a:p>
          <a:p>
            <a:pPr eaLnBrk="1" hangingPunct="1">
              <a:lnSpc>
                <a:spcPct val="50000"/>
              </a:lnSpc>
              <a:spcBef>
                <a:spcPct val="50000"/>
              </a:spcBef>
              <a:defRPr/>
            </a:pPr>
            <a:endParaRPr lang="en-GB" sz="1400" dirty="0" smtClean="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Actions</a:t>
            </a:r>
          </a:p>
          <a:p>
            <a:pPr eaLnBrk="1" hangingPunct="1">
              <a:lnSpc>
                <a:spcPct val="50000"/>
              </a:lnSpc>
              <a:spcBef>
                <a:spcPct val="50000"/>
              </a:spcBef>
              <a:defRPr/>
            </a:pPr>
            <a:endParaRPr lang="en-GB" sz="1400" dirty="0">
              <a:solidFill>
                <a:srgbClr val="FFFFFF"/>
              </a:solidFill>
              <a:effectLst>
                <a:outerShdw blurRad="38100" dist="38100" dir="2700000" algn="tl">
                  <a:srgbClr val="000000">
                    <a:alpha val="43137"/>
                  </a:srgbClr>
                </a:outerShdw>
              </a:effectLst>
              <a:cs typeface="+mn-cs"/>
            </a:endParaRPr>
          </a:p>
          <a:p>
            <a:pPr eaLnBrk="1" hangingPunct="1">
              <a:lnSpc>
                <a:spcPct val="50000"/>
              </a:lnSpc>
              <a:spcBef>
                <a:spcPct val="50000"/>
              </a:spcBef>
              <a:defRPr/>
            </a:pPr>
            <a:r>
              <a:rPr lang="en-GB" sz="1400" dirty="0" smtClean="0">
                <a:solidFill>
                  <a:srgbClr val="FFFFFF"/>
                </a:solidFill>
                <a:effectLst>
                  <a:outerShdw blurRad="38100" dist="38100" dir="2700000" algn="tl">
                    <a:srgbClr val="000000">
                      <a:alpha val="43137"/>
                    </a:srgbClr>
                  </a:outerShdw>
                </a:effectLst>
                <a:cs typeface="+mn-cs"/>
              </a:rPr>
              <a:t>Memories</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2"/>
          <p:cNvSpPr>
            <a:spLocks noChangeArrowheads="1"/>
          </p:cNvSpPr>
          <p:nvPr/>
        </p:nvSpPr>
        <p:spPr bwMode="auto">
          <a:xfrm>
            <a:off x="2700338" y="2924175"/>
            <a:ext cx="3167062" cy="1081088"/>
          </a:xfrm>
          <a:prstGeom prst="ellipse">
            <a:avLst/>
          </a:prstGeom>
          <a:gradFill rotWithShape="1">
            <a:gsLst>
              <a:gs pos="0">
                <a:srgbClr val="CC0000"/>
              </a:gs>
              <a:gs pos="100000">
                <a:srgbClr val="5E0000"/>
              </a:gs>
            </a:gsLst>
            <a:path path="shape">
              <a:fillToRect l="50000" t="50000" r="50000" b="50000"/>
            </a:path>
          </a:gradFill>
          <a:ln w="19050">
            <a:solidFill>
              <a:srgbClr val="00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GB" sz="3200">
                <a:effectLst>
                  <a:outerShdw blurRad="38100" dist="38100" dir="2700000" algn="tl">
                    <a:srgbClr val="000000">
                      <a:alpha val="43137"/>
                    </a:srgbClr>
                  </a:outerShdw>
                </a:effectLst>
                <a:latin typeface="Arial" charset="0"/>
                <a:cs typeface="+mn-cs"/>
              </a:rPr>
              <a:t>ARGUMENT</a:t>
            </a:r>
          </a:p>
        </p:txBody>
      </p:sp>
      <p:sp>
        <p:nvSpPr>
          <p:cNvPr id="1660931" name="Text Box 3"/>
          <p:cNvSpPr txBox="1">
            <a:spLocks noChangeArrowheads="1"/>
          </p:cNvSpPr>
          <p:nvPr/>
        </p:nvSpPr>
        <p:spPr bwMode="auto">
          <a:xfrm>
            <a:off x="0" y="981075"/>
            <a:ext cx="4211638"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endParaRPr lang="en-GB" sz="2000" dirty="0" smtClean="0">
              <a:solidFill>
                <a:srgbClr val="FD2F2F"/>
              </a:solidFill>
              <a:effectLst>
                <a:outerShdw blurRad="38100" dist="38100" dir="2700000" algn="tl">
                  <a:srgbClr val="000000"/>
                </a:outerShdw>
              </a:effectLst>
              <a:cs typeface="+mn-cs"/>
            </a:endParaRPr>
          </a:p>
          <a:p>
            <a:pPr eaLnBrk="1" hangingPunct="1">
              <a:defRPr/>
            </a:pPr>
            <a:r>
              <a:rPr lang="en-GB" sz="2000" dirty="0" smtClean="0">
                <a:solidFill>
                  <a:srgbClr val="FD2F2F"/>
                </a:solidFill>
                <a:effectLst>
                  <a:outerShdw blurRad="38100" dist="38100" dir="2700000" algn="tl">
                    <a:srgbClr val="000000"/>
                  </a:outerShdw>
                </a:effectLst>
                <a:cs typeface="+mn-cs"/>
              </a:rPr>
              <a:t>ANGRY</a:t>
            </a:r>
          </a:p>
          <a:p>
            <a:pPr eaLnBrk="1" hangingPunct="1">
              <a:defRPr/>
            </a:pPr>
            <a:r>
              <a:rPr lang="en-GB" sz="2000" dirty="0" smtClean="0">
                <a:solidFill>
                  <a:srgbClr val="FFFFFF"/>
                </a:solidFill>
                <a:effectLst>
                  <a:outerShdw blurRad="38100" dist="38100" dir="2700000" algn="tl">
                    <a:srgbClr val="000000"/>
                  </a:outerShdw>
                </a:effectLst>
                <a:cs typeface="+mn-cs"/>
              </a:rPr>
              <a:t>Blame them</a:t>
            </a:r>
          </a:p>
          <a:p>
            <a:pPr eaLnBrk="1" hangingPunct="1">
              <a:defRPr/>
            </a:pPr>
            <a:r>
              <a:rPr lang="en-GB" sz="2000" dirty="0" smtClean="0">
                <a:solidFill>
                  <a:srgbClr val="FFFFFF"/>
                </a:solidFill>
                <a:effectLst>
                  <a:outerShdw blurRad="38100" dist="38100" dir="2700000" algn="tl">
                    <a:srgbClr val="000000"/>
                  </a:outerShdw>
                </a:effectLst>
                <a:cs typeface="+mn-cs"/>
              </a:rPr>
              <a:t>They </a:t>
            </a:r>
            <a:r>
              <a:rPr lang="en-GB" sz="2000" dirty="0" err="1" smtClean="0">
                <a:solidFill>
                  <a:srgbClr val="FFFFFF"/>
                </a:solidFill>
                <a:effectLst>
                  <a:outerShdw blurRad="38100" dist="38100" dir="2700000" algn="tl">
                    <a:srgbClr val="000000"/>
                  </a:outerShdw>
                </a:effectLst>
                <a:cs typeface="+mn-cs"/>
              </a:rPr>
              <a:t>shouldn</a:t>
            </a:r>
            <a:r>
              <a:rPr lang="en-US" sz="2000" dirty="0" smtClean="0">
                <a:solidFill>
                  <a:srgbClr val="FFFFFF"/>
                </a:solidFill>
                <a:effectLst>
                  <a:outerShdw blurRad="38100" dist="38100" dir="2700000" algn="tl">
                    <a:srgbClr val="000000"/>
                  </a:outerShdw>
                </a:effectLst>
                <a:cs typeface="+mn-cs"/>
              </a:rPr>
              <a:t>’</a:t>
            </a:r>
            <a:r>
              <a:rPr lang="en-GB" sz="2000" dirty="0" smtClean="0">
                <a:solidFill>
                  <a:srgbClr val="FFFFFF"/>
                </a:solidFill>
                <a:effectLst>
                  <a:outerShdw blurRad="38100" dist="38100" dir="2700000" algn="tl">
                    <a:srgbClr val="000000"/>
                  </a:outerShdw>
                </a:effectLst>
                <a:cs typeface="+mn-cs"/>
              </a:rPr>
              <a:t>t have done that</a:t>
            </a:r>
          </a:p>
          <a:p>
            <a:pPr eaLnBrk="1" hangingPunct="1">
              <a:defRPr/>
            </a:pPr>
            <a:r>
              <a:rPr lang="en-GB" sz="2000" dirty="0" smtClean="0">
                <a:solidFill>
                  <a:srgbClr val="FFFFFF"/>
                </a:solidFill>
                <a:effectLst>
                  <a:outerShdw blurRad="38100" dist="38100" dir="2700000" algn="tl">
                    <a:srgbClr val="000000"/>
                  </a:outerShdw>
                </a:effectLst>
                <a:cs typeface="+mn-cs"/>
              </a:rPr>
              <a:t>Get my own back</a:t>
            </a:r>
          </a:p>
        </p:txBody>
      </p:sp>
      <p:sp>
        <p:nvSpPr>
          <p:cNvPr id="1660932" name="Text Box 4"/>
          <p:cNvSpPr txBox="1">
            <a:spLocks noChangeArrowheads="1"/>
          </p:cNvSpPr>
          <p:nvPr/>
        </p:nvSpPr>
        <p:spPr bwMode="auto">
          <a:xfrm>
            <a:off x="5292725" y="908050"/>
            <a:ext cx="34417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defRPr/>
            </a:pPr>
            <a:endParaRPr lang="en-GB" sz="2000" dirty="0" smtClean="0">
              <a:solidFill>
                <a:srgbClr val="CC0000"/>
              </a:solidFill>
              <a:effectLst>
                <a:outerShdw blurRad="38100" dist="38100" dir="2700000" algn="tl">
                  <a:srgbClr val="000000"/>
                </a:outerShdw>
              </a:effectLst>
              <a:cs typeface="+mn-cs"/>
            </a:endParaRPr>
          </a:p>
          <a:p>
            <a:pPr eaLnBrk="1" hangingPunct="1">
              <a:defRPr/>
            </a:pPr>
            <a:r>
              <a:rPr lang="en-GB" sz="2000" dirty="0" smtClean="0">
                <a:solidFill>
                  <a:srgbClr val="CC0000"/>
                </a:solidFill>
                <a:effectLst>
                  <a:outerShdw blurRad="38100" dist="38100" dir="2700000" algn="tl">
                    <a:srgbClr val="000000"/>
                  </a:outerShdw>
                </a:effectLst>
                <a:cs typeface="+mn-cs"/>
              </a:rPr>
              <a:t>ANXIOUS</a:t>
            </a:r>
          </a:p>
          <a:p>
            <a:pPr eaLnBrk="1" hangingPunct="1">
              <a:defRPr/>
            </a:pPr>
            <a:r>
              <a:rPr lang="en-GB" sz="2000" dirty="0" smtClean="0">
                <a:solidFill>
                  <a:srgbClr val="FFFFFF"/>
                </a:solidFill>
                <a:effectLst>
                  <a:outerShdw blurRad="38100" dist="38100" dir="2700000" algn="tl">
                    <a:srgbClr val="000000"/>
                  </a:outerShdw>
                </a:effectLst>
                <a:cs typeface="+mn-cs"/>
              </a:rPr>
              <a:t>What if it is partly me?</a:t>
            </a:r>
          </a:p>
          <a:p>
            <a:pPr eaLnBrk="1" hangingPunct="1">
              <a:defRPr/>
            </a:pPr>
            <a:r>
              <a:rPr lang="en-GB" sz="2000" dirty="0" smtClean="0">
                <a:solidFill>
                  <a:srgbClr val="FFFFFF"/>
                </a:solidFill>
                <a:effectLst>
                  <a:outerShdw blurRad="38100" dist="38100" dir="2700000" algn="tl">
                    <a:srgbClr val="000000"/>
                  </a:outerShdw>
                </a:effectLst>
                <a:cs typeface="+mn-cs"/>
              </a:rPr>
              <a:t>They might not like me now</a:t>
            </a:r>
          </a:p>
          <a:p>
            <a:pPr eaLnBrk="1" hangingPunct="1">
              <a:defRPr/>
            </a:pPr>
            <a:r>
              <a:rPr lang="en-GB" sz="2000" dirty="0" smtClean="0">
                <a:solidFill>
                  <a:srgbClr val="FFFFFF"/>
                </a:solidFill>
                <a:effectLst>
                  <a:outerShdw blurRad="38100" dist="38100" dir="2700000" algn="tl">
                    <a:srgbClr val="000000"/>
                  </a:outerShdw>
                </a:effectLst>
                <a:cs typeface="+mn-cs"/>
              </a:rPr>
              <a:t>Appease</a:t>
            </a:r>
          </a:p>
        </p:txBody>
      </p:sp>
      <p:sp>
        <p:nvSpPr>
          <p:cNvPr id="1660933" name="Text Box 5"/>
          <p:cNvSpPr txBox="1">
            <a:spLocks noChangeArrowheads="1"/>
          </p:cNvSpPr>
          <p:nvPr/>
        </p:nvSpPr>
        <p:spPr bwMode="auto">
          <a:xfrm>
            <a:off x="415925" y="4102100"/>
            <a:ext cx="36480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000" b="1" dirty="0">
                <a:solidFill>
                  <a:srgbClr val="99FF33"/>
                </a:solidFill>
                <a:effectLst>
                  <a:outerShdw blurRad="38100" dist="38100" dir="2700000" algn="tl">
                    <a:srgbClr val="000000"/>
                  </a:outerShdw>
                </a:effectLst>
                <a:latin typeface="Times New Roman" pitchFamily="18" charset="0"/>
                <a:ea typeface="+mn-ea"/>
                <a:cs typeface="+mn-cs"/>
              </a:rPr>
              <a:t>SADNESS</a:t>
            </a:r>
          </a:p>
          <a:p>
            <a:pPr>
              <a:defRPr/>
            </a:pPr>
            <a:r>
              <a:rPr lang="en-GB" sz="2000" b="1" dirty="0">
                <a:effectLst>
                  <a:outerShdw blurRad="38100" dist="38100" dir="2700000" algn="tl">
                    <a:srgbClr val="000000"/>
                  </a:outerShdw>
                </a:effectLst>
                <a:latin typeface="Times New Roman" pitchFamily="18" charset="0"/>
                <a:ea typeface="+mn-ea"/>
                <a:cs typeface="+mn-cs"/>
              </a:rPr>
              <a:t>Damaged the relationship</a:t>
            </a:r>
          </a:p>
          <a:p>
            <a:pPr>
              <a:defRPr/>
            </a:pPr>
            <a:r>
              <a:rPr lang="en-GB" sz="2000" b="1" dirty="0">
                <a:effectLst>
                  <a:outerShdw blurRad="38100" dist="38100" dir="2700000" algn="tl">
                    <a:srgbClr val="000000"/>
                  </a:outerShdw>
                </a:effectLst>
                <a:latin typeface="Times New Roman" pitchFamily="18" charset="0"/>
                <a:ea typeface="+mn-ea"/>
                <a:cs typeface="+mn-cs"/>
              </a:rPr>
              <a:t>Loss </a:t>
            </a:r>
          </a:p>
          <a:p>
            <a:pPr>
              <a:defRPr/>
            </a:pPr>
            <a:r>
              <a:rPr lang="en-GB" sz="2000" b="1" dirty="0">
                <a:effectLst>
                  <a:outerShdw blurRad="38100" dist="38100" dir="2700000" algn="tl">
                    <a:srgbClr val="000000"/>
                  </a:outerShdw>
                </a:effectLst>
                <a:latin typeface="Times New Roman" pitchFamily="18" charset="0"/>
                <a:ea typeface="+mn-ea"/>
                <a:cs typeface="+mn-cs"/>
              </a:rPr>
              <a:t>Withdraw</a:t>
            </a:r>
          </a:p>
          <a:p>
            <a:pPr>
              <a:defRPr/>
            </a:pPr>
            <a:endParaRPr lang="en-GB" sz="2000" dirty="0">
              <a:effectLst>
                <a:outerShdw blurRad="38100" dist="38100" dir="2700000" algn="tl">
                  <a:srgbClr val="000000"/>
                </a:outerShdw>
              </a:effectLst>
              <a:latin typeface="Times New Roman" pitchFamily="18" charset="0"/>
              <a:ea typeface="+mn-ea"/>
              <a:cs typeface="+mn-cs"/>
            </a:endParaRPr>
          </a:p>
        </p:txBody>
      </p:sp>
      <p:sp>
        <p:nvSpPr>
          <p:cNvPr id="1660934" name="Line 6"/>
          <p:cNvSpPr>
            <a:spLocks noChangeShapeType="1"/>
          </p:cNvSpPr>
          <p:nvPr/>
        </p:nvSpPr>
        <p:spPr bwMode="auto">
          <a:xfrm flipH="1" flipV="1">
            <a:off x="2771775" y="2543175"/>
            <a:ext cx="503238" cy="45243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60935" name="Line 7"/>
          <p:cNvSpPr>
            <a:spLocks noChangeShapeType="1"/>
          </p:cNvSpPr>
          <p:nvPr/>
        </p:nvSpPr>
        <p:spPr bwMode="auto">
          <a:xfrm flipV="1">
            <a:off x="5219700" y="2349500"/>
            <a:ext cx="649288" cy="574675"/>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60936" name="Line 8"/>
          <p:cNvSpPr>
            <a:spLocks noChangeShapeType="1"/>
          </p:cNvSpPr>
          <p:nvPr/>
        </p:nvSpPr>
        <p:spPr bwMode="auto">
          <a:xfrm flipH="1">
            <a:off x="2771775" y="4005263"/>
            <a:ext cx="504825" cy="719137"/>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60937" name="Oval 9"/>
          <p:cNvSpPr>
            <a:spLocks noChangeArrowheads="1"/>
          </p:cNvSpPr>
          <p:nvPr/>
        </p:nvSpPr>
        <p:spPr bwMode="auto">
          <a:xfrm>
            <a:off x="3635375" y="1628775"/>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60938" name="Text Box 10"/>
          <p:cNvSpPr txBox="1">
            <a:spLocks noChangeArrowheads="1"/>
          </p:cNvSpPr>
          <p:nvPr/>
        </p:nvSpPr>
        <p:spPr bwMode="auto">
          <a:xfrm>
            <a:off x="1331913" y="260350"/>
            <a:ext cx="66309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z="2800" dirty="0" smtClean="0">
                <a:solidFill>
                  <a:srgbClr val="FFFF00"/>
                </a:solidFill>
                <a:effectLst>
                  <a:outerShdw blurRad="38100" dist="38100" dir="2700000" algn="tl">
                    <a:srgbClr val="000000"/>
                  </a:outerShdw>
                </a:effectLst>
                <a:cs typeface="+mn-cs"/>
              </a:rPr>
              <a:t>Multi-Mind and Multiple Patterns</a:t>
            </a:r>
          </a:p>
        </p:txBody>
      </p:sp>
      <p:sp>
        <p:nvSpPr>
          <p:cNvPr id="1660939" name="Text Box 11"/>
          <p:cNvSpPr txBox="1">
            <a:spLocks noChangeArrowheads="1"/>
          </p:cNvSpPr>
          <p:nvPr/>
        </p:nvSpPr>
        <p:spPr bwMode="auto">
          <a:xfrm>
            <a:off x="4826000" y="4152900"/>
            <a:ext cx="40640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70000"/>
              </a:lnSpc>
              <a:spcBef>
                <a:spcPct val="50000"/>
              </a:spcBef>
              <a:defRPr/>
            </a:pPr>
            <a:r>
              <a:rPr lang="en-GB" sz="1800" b="1" dirty="0" smtClean="0">
                <a:solidFill>
                  <a:srgbClr val="99FF33"/>
                </a:solidFill>
                <a:effectLst>
                  <a:outerShdw blurRad="38100" dist="38100" dir="2700000" algn="tl">
                    <a:srgbClr val="000000"/>
                  </a:outerShdw>
                </a:effectLst>
                <a:ea typeface="+mn-ea"/>
                <a:cs typeface="+mn-cs"/>
              </a:rPr>
              <a:t>COMPASSION</a:t>
            </a:r>
          </a:p>
          <a:p>
            <a:pPr>
              <a:lnSpc>
                <a:spcPct val="70000"/>
              </a:lnSpc>
              <a:spcBef>
                <a:spcPct val="50000"/>
              </a:spcBef>
              <a:defRPr/>
            </a:pPr>
            <a:r>
              <a:rPr lang="en-GB" sz="1800" b="1" dirty="0" smtClean="0">
                <a:solidFill>
                  <a:srgbClr val="FFFFFF"/>
                </a:solidFill>
                <a:effectLst>
                  <a:outerShdw blurRad="38100" dist="38100" dir="2700000" algn="tl">
                    <a:srgbClr val="000000"/>
                  </a:outerShdw>
                </a:effectLst>
                <a:ea typeface="+mn-ea"/>
                <a:cs typeface="+mn-cs"/>
              </a:rPr>
              <a:t>Mindfulness and stand back</a:t>
            </a:r>
          </a:p>
          <a:p>
            <a:pPr>
              <a:lnSpc>
                <a:spcPct val="70000"/>
              </a:lnSpc>
              <a:spcBef>
                <a:spcPct val="50000"/>
              </a:spcBef>
              <a:defRPr/>
            </a:pPr>
            <a:r>
              <a:rPr lang="en-GB" sz="1800" b="1" dirty="0" err="1" smtClean="0">
                <a:solidFill>
                  <a:srgbClr val="FFFFFF"/>
                </a:solidFill>
                <a:effectLst>
                  <a:outerShdw blurRad="38100" dist="38100" dir="2700000" algn="tl">
                    <a:srgbClr val="000000"/>
                  </a:outerShdw>
                </a:effectLst>
                <a:ea typeface="+mn-ea"/>
                <a:cs typeface="+mn-cs"/>
              </a:rPr>
              <a:t>Mentalize</a:t>
            </a:r>
            <a:r>
              <a:rPr lang="en-GB" sz="1800" b="1" dirty="0" smtClean="0">
                <a:solidFill>
                  <a:srgbClr val="FFFFFF"/>
                </a:solidFill>
                <a:effectLst>
                  <a:outerShdw blurRad="38100" dist="38100" dir="2700000" algn="tl">
                    <a:srgbClr val="000000"/>
                  </a:outerShdw>
                </a:effectLst>
                <a:ea typeface="+mn-ea"/>
                <a:cs typeface="+mn-cs"/>
              </a:rPr>
              <a:t> and validate</a:t>
            </a:r>
          </a:p>
          <a:p>
            <a:pPr>
              <a:lnSpc>
                <a:spcPct val="70000"/>
              </a:lnSpc>
              <a:spcBef>
                <a:spcPct val="50000"/>
              </a:spcBef>
              <a:defRPr/>
            </a:pPr>
            <a:r>
              <a:rPr lang="en-GB" sz="1800" b="1" dirty="0" smtClean="0">
                <a:solidFill>
                  <a:srgbClr val="FFFFFF"/>
                </a:solidFill>
                <a:effectLst>
                  <a:outerShdw blurRad="38100" dist="38100" dir="2700000" algn="tl">
                    <a:srgbClr val="000000"/>
                  </a:outerShdw>
                </a:effectLst>
                <a:ea typeface="+mn-ea"/>
                <a:cs typeface="+mn-cs"/>
              </a:rPr>
              <a:t>What would be helpful</a:t>
            </a:r>
          </a:p>
          <a:p>
            <a:pPr>
              <a:lnSpc>
                <a:spcPct val="70000"/>
              </a:lnSpc>
              <a:spcBef>
                <a:spcPct val="50000"/>
              </a:spcBef>
              <a:defRPr/>
            </a:pPr>
            <a:r>
              <a:rPr lang="en-GB" sz="1800" b="1" dirty="0" smtClean="0">
                <a:solidFill>
                  <a:srgbClr val="FFFFFF"/>
                </a:solidFill>
                <a:effectLst>
                  <a:outerShdw blurRad="38100" dist="38100" dir="2700000" algn="tl">
                    <a:srgbClr val="000000"/>
                  </a:outerShdw>
                </a:effectLst>
                <a:ea typeface="+mn-ea"/>
                <a:cs typeface="+mn-cs"/>
              </a:rPr>
              <a:t>Kind voice - stillness</a:t>
            </a:r>
          </a:p>
          <a:p>
            <a:pPr>
              <a:lnSpc>
                <a:spcPct val="70000"/>
              </a:lnSpc>
              <a:spcBef>
                <a:spcPct val="50000"/>
              </a:spcBef>
              <a:defRPr/>
            </a:pPr>
            <a:endParaRPr lang="en-GB" sz="1800" dirty="0" smtClean="0">
              <a:solidFill>
                <a:schemeClr val="bg1"/>
              </a:solidFill>
              <a:effectLst>
                <a:outerShdw blurRad="38100" dist="38100" dir="2700000" algn="tl">
                  <a:srgbClr val="000000"/>
                </a:outerShdw>
              </a:effectLst>
              <a:ea typeface="+mn-ea"/>
              <a:cs typeface="+mn-cs"/>
            </a:endParaRPr>
          </a:p>
        </p:txBody>
      </p:sp>
      <p:sp>
        <p:nvSpPr>
          <p:cNvPr id="1660942" name="Oval 14"/>
          <p:cNvSpPr>
            <a:spLocks noChangeArrowheads="1"/>
          </p:cNvSpPr>
          <p:nvPr/>
        </p:nvSpPr>
        <p:spPr bwMode="auto">
          <a:xfrm>
            <a:off x="301625" y="1111250"/>
            <a:ext cx="3698875" cy="186055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60943" name="Line 15"/>
          <p:cNvSpPr>
            <a:spLocks noChangeShapeType="1"/>
          </p:cNvSpPr>
          <p:nvPr/>
        </p:nvSpPr>
        <p:spPr bwMode="auto">
          <a:xfrm>
            <a:off x="5219700" y="4005263"/>
            <a:ext cx="504825" cy="719137"/>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660944" name="Oval 16"/>
          <p:cNvSpPr>
            <a:spLocks noChangeArrowheads="1"/>
          </p:cNvSpPr>
          <p:nvPr/>
        </p:nvSpPr>
        <p:spPr bwMode="auto">
          <a:xfrm>
            <a:off x="5376863" y="1130300"/>
            <a:ext cx="3449637" cy="18034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effectLst>
                <a:outerShdw blurRad="38100" dist="38100" dir="2700000" algn="tl">
                  <a:srgbClr val="000000">
                    <a:alpha val="43137"/>
                  </a:srgbClr>
                </a:outerShdw>
              </a:effectLst>
              <a:latin typeface="Times New Roman" pitchFamily="18" charset="0"/>
              <a:ea typeface="+mn-ea"/>
              <a:cs typeface="+mn-cs"/>
            </a:endParaRPr>
          </a:p>
        </p:txBody>
      </p:sp>
      <p:sp>
        <p:nvSpPr>
          <p:cNvPr id="17" name="Oval 9"/>
          <p:cNvSpPr>
            <a:spLocks noChangeArrowheads="1"/>
          </p:cNvSpPr>
          <p:nvPr/>
        </p:nvSpPr>
        <p:spPr bwMode="auto">
          <a:xfrm>
            <a:off x="4908550" y="4064000"/>
            <a:ext cx="4032250" cy="19446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defRPr/>
            </a:pPr>
            <a:endParaRPr lang="en-US">
              <a:solidFill>
                <a:srgbClr val="0033CC"/>
              </a:solidFill>
              <a:effectLst>
                <a:outerShdw blurRad="38100" dist="38100" dir="2700000" algn="tl">
                  <a:srgbClr val="C0C0C0"/>
                </a:outerShdw>
              </a:effectLst>
              <a:latin typeface="Times New Roman" pitchFamily="18" charset="0"/>
              <a:ea typeface="+mn-ea"/>
              <a:cs typeface="+mn-cs"/>
            </a:endParaRPr>
          </a:p>
        </p:txBody>
      </p:sp>
      <p:sp>
        <p:nvSpPr>
          <p:cNvPr id="19" name="Oval 9"/>
          <p:cNvSpPr>
            <a:spLocks noChangeArrowheads="1"/>
          </p:cNvSpPr>
          <p:nvPr/>
        </p:nvSpPr>
        <p:spPr bwMode="auto">
          <a:xfrm>
            <a:off x="412750" y="4013200"/>
            <a:ext cx="4006850" cy="20066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defRPr/>
            </a:pPr>
            <a:endParaRPr lang="en-US">
              <a:solidFill>
                <a:srgbClr val="0033CC"/>
              </a:solidFill>
              <a:effectLst>
                <a:outerShdw blurRad="38100" dist="38100" dir="2700000" algn="tl">
                  <a:srgbClr val="C0C0C0"/>
                </a:outerShdw>
              </a:effectLst>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60931">
                                            <p:txEl>
                                              <p:pRg st="1" end="1"/>
                                            </p:txEl>
                                          </p:spTgt>
                                        </p:tgtEl>
                                        <p:attrNameLst>
                                          <p:attrName>style.visibility</p:attrName>
                                        </p:attrNameLst>
                                      </p:cBhvr>
                                      <p:to>
                                        <p:strVal val="visible"/>
                                      </p:to>
                                    </p:set>
                                    <p:animEffect transition="in" filter="blinds(horizontal)">
                                      <p:cBhvr>
                                        <p:cTn id="7" dur="500"/>
                                        <p:tgtEl>
                                          <p:spTgt spid="166093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60931">
                                            <p:txEl>
                                              <p:pRg st="2" end="2"/>
                                            </p:txEl>
                                          </p:spTgt>
                                        </p:tgtEl>
                                        <p:attrNameLst>
                                          <p:attrName>style.visibility</p:attrName>
                                        </p:attrNameLst>
                                      </p:cBhvr>
                                      <p:to>
                                        <p:strVal val="visible"/>
                                      </p:to>
                                    </p:set>
                                    <p:animEffect transition="in" filter="blinds(horizontal)">
                                      <p:cBhvr>
                                        <p:cTn id="10" dur="500"/>
                                        <p:tgtEl>
                                          <p:spTgt spid="166093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660931">
                                            <p:txEl>
                                              <p:pRg st="3" end="3"/>
                                            </p:txEl>
                                          </p:spTgt>
                                        </p:tgtEl>
                                        <p:attrNameLst>
                                          <p:attrName>style.visibility</p:attrName>
                                        </p:attrNameLst>
                                      </p:cBhvr>
                                      <p:to>
                                        <p:strVal val="visible"/>
                                      </p:to>
                                    </p:set>
                                    <p:animEffect transition="in" filter="blinds(horizontal)">
                                      <p:cBhvr>
                                        <p:cTn id="13" dur="500"/>
                                        <p:tgtEl>
                                          <p:spTgt spid="1660931">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660931">
                                            <p:txEl>
                                              <p:pRg st="4" end="4"/>
                                            </p:txEl>
                                          </p:spTgt>
                                        </p:tgtEl>
                                        <p:attrNameLst>
                                          <p:attrName>style.visibility</p:attrName>
                                        </p:attrNameLst>
                                      </p:cBhvr>
                                      <p:to>
                                        <p:strVal val="visible"/>
                                      </p:to>
                                    </p:set>
                                    <p:animEffect transition="in" filter="blinds(horizontal)">
                                      <p:cBhvr>
                                        <p:cTn id="16" dur="500"/>
                                        <p:tgtEl>
                                          <p:spTgt spid="166093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660932">
                                            <p:txEl>
                                              <p:pRg st="1" end="1"/>
                                            </p:txEl>
                                          </p:spTgt>
                                        </p:tgtEl>
                                        <p:attrNameLst>
                                          <p:attrName>style.visibility</p:attrName>
                                        </p:attrNameLst>
                                      </p:cBhvr>
                                      <p:to>
                                        <p:strVal val="visible"/>
                                      </p:to>
                                    </p:set>
                                    <p:animEffect transition="in" filter="blinds(horizontal)">
                                      <p:cBhvr>
                                        <p:cTn id="21" dur="500"/>
                                        <p:tgtEl>
                                          <p:spTgt spid="1660932">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60932">
                                            <p:txEl>
                                              <p:pRg st="2" end="2"/>
                                            </p:txEl>
                                          </p:spTgt>
                                        </p:tgtEl>
                                        <p:attrNameLst>
                                          <p:attrName>style.visibility</p:attrName>
                                        </p:attrNameLst>
                                      </p:cBhvr>
                                      <p:to>
                                        <p:strVal val="visible"/>
                                      </p:to>
                                    </p:set>
                                    <p:animEffect transition="in" filter="blinds(horizontal)">
                                      <p:cBhvr>
                                        <p:cTn id="24" dur="500"/>
                                        <p:tgtEl>
                                          <p:spTgt spid="1660932">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660932">
                                            <p:txEl>
                                              <p:pRg st="3" end="3"/>
                                            </p:txEl>
                                          </p:spTgt>
                                        </p:tgtEl>
                                        <p:attrNameLst>
                                          <p:attrName>style.visibility</p:attrName>
                                        </p:attrNameLst>
                                      </p:cBhvr>
                                      <p:to>
                                        <p:strVal val="visible"/>
                                      </p:to>
                                    </p:set>
                                    <p:animEffect transition="in" filter="blinds(horizontal)">
                                      <p:cBhvr>
                                        <p:cTn id="27" dur="500"/>
                                        <p:tgtEl>
                                          <p:spTgt spid="1660932">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660932">
                                            <p:txEl>
                                              <p:pRg st="4" end="4"/>
                                            </p:txEl>
                                          </p:spTgt>
                                        </p:tgtEl>
                                        <p:attrNameLst>
                                          <p:attrName>style.visibility</p:attrName>
                                        </p:attrNameLst>
                                      </p:cBhvr>
                                      <p:to>
                                        <p:strVal val="visible"/>
                                      </p:to>
                                    </p:set>
                                    <p:animEffect transition="in" filter="blinds(horizontal)">
                                      <p:cBhvr>
                                        <p:cTn id="30" dur="500"/>
                                        <p:tgtEl>
                                          <p:spTgt spid="1660932">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660933">
                                            <p:txEl>
                                              <p:pRg st="0" end="0"/>
                                            </p:txEl>
                                          </p:spTgt>
                                        </p:tgtEl>
                                        <p:attrNameLst>
                                          <p:attrName>style.visibility</p:attrName>
                                        </p:attrNameLst>
                                      </p:cBhvr>
                                      <p:to>
                                        <p:strVal val="visible"/>
                                      </p:to>
                                    </p:set>
                                    <p:animEffect transition="in" filter="blinds(horizontal)">
                                      <p:cBhvr>
                                        <p:cTn id="35" dur="500"/>
                                        <p:tgtEl>
                                          <p:spTgt spid="1660933">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660933">
                                            <p:txEl>
                                              <p:pRg st="1" end="1"/>
                                            </p:txEl>
                                          </p:spTgt>
                                        </p:tgtEl>
                                        <p:attrNameLst>
                                          <p:attrName>style.visibility</p:attrName>
                                        </p:attrNameLst>
                                      </p:cBhvr>
                                      <p:to>
                                        <p:strVal val="visible"/>
                                      </p:to>
                                    </p:set>
                                    <p:animEffect transition="in" filter="blinds(horizontal)">
                                      <p:cBhvr>
                                        <p:cTn id="38" dur="500"/>
                                        <p:tgtEl>
                                          <p:spTgt spid="1660933">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660933">
                                            <p:txEl>
                                              <p:pRg st="2" end="2"/>
                                            </p:txEl>
                                          </p:spTgt>
                                        </p:tgtEl>
                                        <p:attrNameLst>
                                          <p:attrName>style.visibility</p:attrName>
                                        </p:attrNameLst>
                                      </p:cBhvr>
                                      <p:to>
                                        <p:strVal val="visible"/>
                                      </p:to>
                                    </p:set>
                                    <p:animEffect transition="in" filter="blinds(horizontal)">
                                      <p:cBhvr>
                                        <p:cTn id="41" dur="500"/>
                                        <p:tgtEl>
                                          <p:spTgt spid="1660933">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1660933">
                                            <p:txEl>
                                              <p:pRg st="3" end="3"/>
                                            </p:txEl>
                                          </p:spTgt>
                                        </p:tgtEl>
                                        <p:attrNameLst>
                                          <p:attrName>style.visibility</p:attrName>
                                        </p:attrNameLst>
                                      </p:cBhvr>
                                      <p:to>
                                        <p:strVal val="visible"/>
                                      </p:to>
                                    </p:set>
                                    <p:animEffect transition="in" filter="blinds(horizontal)">
                                      <p:cBhvr>
                                        <p:cTn id="44" dur="500"/>
                                        <p:tgtEl>
                                          <p:spTgt spid="1660933">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660939">
                                            <p:txEl>
                                              <p:pRg st="0" end="0"/>
                                            </p:txEl>
                                          </p:spTgt>
                                        </p:tgtEl>
                                        <p:attrNameLst>
                                          <p:attrName>style.visibility</p:attrName>
                                        </p:attrNameLst>
                                      </p:cBhvr>
                                      <p:to>
                                        <p:strVal val="visible"/>
                                      </p:to>
                                    </p:set>
                                    <p:animEffect transition="in" filter="blinds(horizontal)">
                                      <p:cBhvr>
                                        <p:cTn id="49" dur="500"/>
                                        <p:tgtEl>
                                          <p:spTgt spid="1660939">
                                            <p:txEl>
                                              <p:pRg st="0" end="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1660939">
                                            <p:txEl>
                                              <p:pRg st="1" end="1"/>
                                            </p:txEl>
                                          </p:spTgt>
                                        </p:tgtEl>
                                        <p:attrNameLst>
                                          <p:attrName>style.visibility</p:attrName>
                                        </p:attrNameLst>
                                      </p:cBhvr>
                                      <p:to>
                                        <p:strVal val="visible"/>
                                      </p:to>
                                    </p:set>
                                    <p:animEffect transition="in" filter="blinds(horizontal)">
                                      <p:cBhvr>
                                        <p:cTn id="52" dur="500"/>
                                        <p:tgtEl>
                                          <p:spTgt spid="1660939">
                                            <p:txEl>
                                              <p:pRg st="1" end="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1660939">
                                            <p:txEl>
                                              <p:pRg st="2" end="2"/>
                                            </p:txEl>
                                          </p:spTgt>
                                        </p:tgtEl>
                                        <p:attrNameLst>
                                          <p:attrName>style.visibility</p:attrName>
                                        </p:attrNameLst>
                                      </p:cBhvr>
                                      <p:to>
                                        <p:strVal val="visible"/>
                                      </p:to>
                                    </p:set>
                                    <p:animEffect transition="in" filter="blinds(horizontal)">
                                      <p:cBhvr>
                                        <p:cTn id="55" dur="500"/>
                                        <p:tgtEl>
                                          <p:spTgt spid="1660939">
                                            <p:txEl>
                                              <p:pRg st="2" end="2"/>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660939">
                                            <p:txEl>
                                              <p:pRg st="3" end="3"/>
                                            </p:txEl>
                                          </p:spTgt>
                                        </p:tgtEl>
                                        <p:attrNameLst>
                                          <p:attrName>style.visibility</p:attrName>
                                        </p:attrNameLst>
                                      </p:cBhvr>
                                      <p:to>
                                        <p:strVal val="visible"/>
                                      </p:to>
                                    </p:set>
                                    <p:animEffect transition="in" filter="blinds(horizontal)">
                                      <p:cBhvr>
                                        <p:cTn id="58" dur="500"/>
                                        <p:tgtEl>
                                          <p:spTgt spid="1660939">
                                            <p:txEl>
                                              <p:pRg st="3" end="3"/>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1660939">
                                            <p:txEl>
                                              <p:pRg st="4" end="4"/>
                                            </p:txEl>
                                          </p:spTgt>
                                        </p:tgtEl>
                                        <p:attrNameLst>
                                          <p:attrName>style.visibility</p:attrName>
                                        </p:attrNameLst>
                                      </p:cBhvr>
                                      <p:to>
                                        <p:strVal val="visible"/>
                                      </p:to>
                                    </p:set>
                                    <p:animEffect transition="in" filter="blinds(horizontal)">
                                      <p:cBhvr>
                                        <p:cTn id="61" dur="500"/>
                                        <p:tgtEl>
                                          <p:spTgt spid="1660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defRPr/>
            </a:pPr>
            <a:r>
              <a:rPr lang="en-GB" b="1">
                <a:effectLst>
                  <a:outerShdw blurRad="38100" dist="38100" dir="2700000" algn="tl">
                    <a:srgbClr val="000000"/>
                  </a:outerShdw>
                </a:effectLst>
                <a:latin typeface="Times New Roman" charset="0"/>
                <a:cs typeface="+mj-cs"/>
              </a:rPr>
              <a:t>Process of Multi Self</a:t>
            </a:r>
          </a:p>
        </p:txBody>
      </p:sp>
      <p:sp>
        <p:nvSpPr>
          <p:cNvPr id="247811" name="Rectangle 3"/>
          <p:cNvSpPr>
            <a:spLocks noGrp="1" noChangeArrowheads="1"/>
          </p:cNvSpPr>
          <p:nvPr>
            <p:ph type="body" idx="1"/>
          </p:nvPr>
        </p:nvSpPr>
        <p:spPr>
          <a:xfrm>
            <a:off x="685800" y="1981200"/>
            <a:ext cx="8062913" cy="4114800"/>
          </a:xfrm>
        </p:spPr>
        <p:txBody>
          <a:bodyPr/>
          <a:lstStyle/>
          <a:p>
            <a:pPr marL="0" indent="0">
              <a:defRPr/>
            </a:pPr>
            <a:r>
              <a:rPr lang="en-GB" sz="2800" b="1" dirty="0" smtClean="0">
                <a:solidFill>
                  <a:schemeClr val="bg1"/>
                </a:solidFill>
                <a:latin typeface="Times New Roman" charset="0"/>
                <a:cs typeface="+mn-cs"/>
              </a:rPr>
              <a:t> </a:t>
            </a:r>
            <a:endParaRPr lang="en-GB" sz="2800" b="1" dirty="0">
              <a:solidFill>
                <a:schemeClr val="bg1"/>
              </a:solidFill>
              <a:latin typeface="Times New Roman" charset="0"/>
              <a:cs typeface="+mn-cs"/>
            </a:endParaRPr>
          </a:p>
          <a:p>
            <a:pPr>
              <a:defRPr/>
            </a:pPr>
            <a:r>
              <a:rPr lang="en-GB" sz="2800" b="1" dirty="0">
                <a:solidFill>
                  <a:srgbClr val="FFFFFF"/>
                </a:solidFill>
                <a:latin typeface="Times New Roman" charset="0"/>
                <a:cs typeface="+mn-cs"/>
              </a:rPr>
              <a:t>All our minds have these parts </a:t>
            </a:r>
            <a:r>
              <a:rPr lang="en-GB" sz="2800" b="1" dirty="0" smtClean="0">
                <a:solidFill>
                  <a:srgbClr val="FFFFFF"/>
                </a:solidFill>
                <a:latin typeface="Times New Roman" charset="0"/>
                <a:cs typeface="+mn-cs"/>
              </a:rPr>
              <a:t>– </a:t>
            </a:r>
            <a:r>
              <a:rPr lang="en-GB" sz="2800" b="1" dirty="0">
                <a:solidFill>
                  <a:srgbClr val="FFFFFF"/>
                </a:solidFill>
                <a:latin typeface="Times New Roman" charset="0"/>
                <a:cs typeface="+mn-cs"/>
              </a:rPr>
              <a:t>helpful to get to know them better </a:t>
            </a:r>
            <a:r>
              <a:rPr lang="en-GB" sz="2800" b="1" dirty="0" smtClean="0">
                <a:solidFill>
                  <a:srgbClr val="FFFFFF"/>
                </a:solidFill>
                <a:latin typeface="Times New Roman" charset="0"/>
                <a:cs typeface="+mn-cs"/>
              </a:rPr>
              <a:t>–</a:t>
            </a:r>
          </a:p>
          <a:p>
            <a:pPr>
              <a:defRPr/>
            </a:pPr>
            <a:endParaRPr lang="en-GB" sz="2800" b="1" dirty="0">
              <a:solidFill>
                <a:srgbClr val="FFFFFF"/>
              </a:solidFill>
              <a:latin typeface="Times New Roman" charset="0"/>
              <a:cs typeface="+mn-cs"/>
            </a:endParaRPr>
          </a:p>
          <a:p>
            <a:pPr>
              <a:defRPr/>
            </a:pPr>
            <a:r>
              <a:rPr lang="en-GB" sz="2800" b="1" dirty="0">
                <a:solidFill>
                  <a:srgbClr val="FFFFFF"/>
                </a:solidFill>
                <a:latin typeface="Times New Roman" charset="0"/>
                <a:cs typeface="+mn-cs"/>
              </a:rPr>
              <a:t>Aiding emotions discrimination and awareness of conflicts of emotions as </a:t>
            </a:r>
            <a:r>
              <a:rPr lang="ja-JP" altLang="en-GB" sz="2800" b="1" dirty="0">
                <a:solidFill>
                  <a:srgbClr val="FFFFFF"/>
                </a:solidFill>
                <a:latin typeface="Times New Roman" charset="0"/>
                <a:cs typeface="+mn-cs"/>
              </a:rPr>
              <a:t>‘</a:t>
            </a:r>
            <a:r>
              <a:rPr lang="en-GB" sz="2800" b="1" dirty="0">
                <a:solidFill>
                  <a:srgbClr val="FFFFFF"/>
                </a:solidFill>
                <a:latin typeface="Times New Roman" charset="0"/>
                <a:cs typeface="+mn-cs"/>
              </a:rPr>
              <a:t>normal</a:t>
            </a:r>
            <a:r>
              <a:rPr lang="ja-JP" altLang="en-GB" sz="2800" b="1" dirty="0">
                <a:solidFill>
                  <a:srgbClr val="FFFFFF"/>
                </a:solidFill>
                <a:latin typeface="Times New Roman" charset="0"/>
                <a:cs typeface="+mn-cs"/>
              </a:rPr>
              <a:t>’</a:t>
            </a:r>
            <a:r>
              <a:rPr lang="en-GB" sz="2800" b="1" dirty="0">
                <a:solidFill>
                  <a:srgbClr val="FFFFFF"/>
                </a:solidFill>
                <a:latin typeface="Times New Roman" charset="0"/>
                <a:cs typeface="+mn-cs"/>
              </a:rPr>
              <a:t> </a:t>
            </a:r>
            <a:r>
              <a:rPr lang="en-GB" sz="2800" b="1" dirty="0" smtClean="0">
                <a:solidFill>
                  <a:srgbClr val="FFFFFF"/>
                </a:solidFill>
                <a:latin typeface="Times New Roman" charset="0"/>
                <a:cs typeface="+mn-cs"/>
              </a:rPr>
              <a:t>and common</a:t>
            </a:r>
            <a:r>
              <a:rPr lang="en-GB" sz="2800" b="1" dirty="0">
                <a:solidFill>
                  <a:srgbClr val="FFFFFF"/>
                </a:solidFill>
                <a:latin typeface="Times New Roman" charset="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title"/>
          </p:nvPr>
        </p:nvSpPr>
        <p:spPr>
          <a:xfrm>
            <a:off x="827088" y="1557338"/>
            <a:ext cx="7631112" cy="3024187"/>
          </a:xfrm>
        </p:spPr>
        <p:txBody>
          <a:bodyPr/>
          <a:lstStyle/>
          <a:p>
            <a:pPr eaLnBrk="1" hangingPunct="1">
              <a:defRPr/>
            </a:pPr>
            <a:r>
              <a:rPr lang="en-GB" sz="7200" b="1">
                <a:effectLst>
                  <a:outerShdw blurRad="38100" dist="38100" dir="2700000" algn="tl">
                    <a:srgbClr val="000000"/>
                  </a:outerShdw>
                </a:effectLst>
                <a:latin typeface="Lucida Calligraphy" charset="0"/>
                <a:cs typeface="+mj-cs"/>
              </a:rPr>
              <a:t>Compassion for the threat Systems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5010" name="Rectangle 2"/>
          <p:cNvSpPr>
            <a:spLocks noGrp="1" noChangeArrowheads="1"/>
          </p:cNvSpPr>
          <p:nvPr>
            <p:ph type="title"/>
          </p:nvPr>
        </p:nvSpPr>
        <p:spPr>
          <a:xfrm>
            <a:off x="546100" y="787400"/>
            <a:ext cx="7848600" cy="762000"/>
          </a:xfrm>
        </p:spPr>
        <p:txBody>
          <a:bodyPr/>
          <a:lstStyle/>
          <a:p>
            <a:pPr>
              <a:defRPr/>
            </a:pPr>
            <a:r>
              <a:rPr lang="en-GB" dirty="0" smtClean="0">
                <a:solidFill>
                  <a:schemeClr val="accent2">
                    <a:lumMod val="75000"/>
                  </a:schemeClr>
                </a:solidFill>
              </a:rPr>
              <a:t/>
            </a:r>
            <a:br>
              <a:rPr lang="en-GB" dirty="0" smtClean="0">
                <a:solidFill>
                  <a:schemeClr val="accent2">
                    <a:lumMod val="75000"/>
                  </a:schemeClr>
                </a:solidFill>
              </a:rPr>
            </a:br>
            <a:r>
              <a:rPr lang="en-GB" dirty="0" smtClean="0">
                <a:solidFill>
                  <a:srgbClr val="FFFFFF"/>
                </a:solidFill>
              </a:rPr>
              <a:t>Fears of Compassion </a:t>
            </a:r>
            <a:endParaRPr lang="en-GB" dirty="0">
              <a:solidFill>
                <a:srgbClr val="FFFFFF"/>
              </a:solidFill>
            </a:endParaRPr>
          </a:p>
        </p:txBody>
      </p:sp>
      <p:sp>
        <p:nvSpPr>
          <p:cNvPr id="1835011" name="Rectangle 3"/>
          <p:cNvSpPr>
            <a:spLocks noGrp="1" noChangeArrowheads="1"/>
          </p:cNvSpPr>
          <p:nvPr>
            <p:ph type="body" idx="1"/>
          </p:nvPr>
        </p:nvSpPr>
        <p:spPr/>
        <p:txBody>
          <a:bodyPr/>
          <a:lstStyle/>
          <a:p>
            <a:pPr>
              <a:defRPr/>
            </a:pPr>
            <a:r>
              <a:rPr lang="en-GB" dirty="0" smtClean="0"/>
              <a:t>Remember: Compassion focused therapy targets the activation of the soothing system (to gain positive affect) to connect thoughts with the emotional experience referred to by those thoughts.</a:t>
            </a:r>
          </a:p>
          <a:p>
            <a:pPr>
              <a:defRPr/>
            </a:pPr>
            <a:endParaRPr lang="en-GB" dirty="0" smtClean="0"/>
          </a:p>
          <a:p>
            <a:pPr>
              <a:defRPr/>
            </a:pPr>
            <a:r>
              <a:rPr lang="en-GB" dirty="0" smtClean="0"/>
              <a:t>Compassion can be threatening. Clients can be afraid of compassion toward the self, from others and for others.</a:t>
            </a:r>
          </a:p>
          <a:p>
            <a:pPr>
              <a:defRPr/>
            </a:pPr>
            <a:r>
              <a:rPr lang="en-GB" dirty="0" smtClean="0"/>
              <a:t> </a:t>
            </a:r>
          </a:p>
          <a:p>
            <a:pPr>
              <a:defRPr/>
            </a:pPr>
            <a:r>
              <a:rPr lang="en-US" dirty="0" smtClean="0"/>
              <a:t>Gilbert, P., McEwen, K., Matos, M., &amp; </a:t>
            </a:r>
            <a:r>
              <a:rPr lang="en-US" dirty="0" err="1" smtClean="0"/>
              <a:t>Rivis</a:t>
            </a:r>
            <a:r>
              <a:rPr lang="en-US" dirty="0" smtClean="0"/>
              <a:t>, A. (2011). Fears of compassion: Development of three self-report measures. Psychology and Psychotherapy: Theory, Research and Practice 84, 239-255. </a:t>
            </a:r>
          </a:p>
          <a:p>
            <a:pPr>
              <a:defRPr/>
            </a:pPr>
            <a:r>
              <a:rPr lang="en-US" dirty="0" smtClean="0"/>
              <a:t> </a:t>
            </a:r>
          </a:p>
          <a:p>
            <a:pPr>
              <a:defRPr/>
            </a:pPr>
            <a:endParaRPr lang="en-GB" dirty="0"/>
          </a:p>
        </p:txBody>
      </p:sp>
      <p:pic>
        <p:nvPicPr>
          <p:cNvPr id="2" name="Picture 1"/>
          <p:cNvPicPr>
            <a:picLocks noChangeAspect="1"/>
          </p:cNvPicPr>
          <p:nvPr/>
        </p:nvPicPr>
        <p:blipFill>
          <a:blip r:embed="rId3"/>
          <a:stretch>
            <a:fillRect/>
          </a:stretch>
        </p:blipFill>
        <p:spPr>
          <a:xfrm>
            <a:off x="7930040" y="852285"/>
            <a:ext cx="836054" cy="668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1700"/>
            <a:ext cx="7848600" cy="762000"/>
          </a:xfrm>
        </p:spPr>
        <p:txBody>
          <a:bodyPr/>
          <a:lstStyle/>
          <a:p>
            <a:pPr>
              <a:defRPr/>
            </a:pPr>
            <a:r>
              <a:rPr lang="en-US" dirty="0" smtClean="0">
                <a:solidFill>
                  <a:srgbClr val="FFFFFF"/>
                </a:solidFill>
              </a:rPr>
              <a:t>Jane: Fear of Compassion/Self</a:t>
            </a:r>
            <a:endParaRPr lang="en-US" dirty="0">
              <a:solidFill>
                <a:srgbClr val="FFFFFF"/>
              </a:solidFill>
            </a:endParaRPr>
          </a:p>
        </p:txBody>
      </p:sp>
      <p:sp>
        <p:nvSpPr>
          <p:cNvPr id="3" name="Content Placeholder 2"/>
          <p:cNvSpPr>
            <a:spLocks noGrp="1"/>
          </p:cNvSpPr>
          <p:nvPr>
            <p:ph idx="1"/>
          </p:nvPr>
        </p:nvSpPr>
        <p:spPr>
          <a:xfrm>
            <a:off x="990600" y="2095500"/>
            <a:ext cx="7543800" cy="4381500"/>
          </a:xfrm>
        </p:spPr>
        <p:txBody>
          <a:bodyPr/>
          <a:lstStyle/>
          <a:p>
            <a:pPr>
              <a:defRPr/>
            </a:pPr>
            <a:r>
              <a:rPr lang="en-US" dirty="0" smtClean="0"/>
              <a:t>Expressing </a:t>
            </a:r>
            <a:r>
              <a:rPr lang="en-US" dirty="0"/>
              <a:t>kindness, compassion toward self </a:t>
            </a:r>
            <a:r>
              <a:rPr lang="en-US" dirty="0" smtClean="0"/>
              <a:t>(rated 4; 0-4)</a:t>
            </a:r>
            <a:endParaRPr lang="en-US" dirty="0"/>
          </a:p>
          <a:p>
            <a:pPr>
              <a:defRPr/>
            </a:pPr>
            <a:r>
              <a:rPr lang="en-US" dirty="0" smtClean="0"/>
              <a:t>	</a:t>
            </a:r>
          </a:p>
          <a:p>
            <a:pPr>
              <a:defRPr/>
            </a:pPr>
            <a:r>
              <a:rPr lang="en-US" dirty="0"/>
              <a:t>	</a:t>
            </a:r>
            <a:r>
              <a:rPr lang="en-US" dirty="0" smtClean="0"/>
              <a:t>If I really think about being kind and gentle with myself it makes me sad.</a:t>
            </a:r>
          </a:p>
          <a:p>
            <a:pPr>
              <a:defRPr/>
            </a:pPr>
            <a:endParaRPr lang="en-US" dirty="0"/>
          </a:p>
          <a:p>
            <a:pPr>
              <a:defRPr/>
            </a:pPr>
            <a:r>
              <a:rPr lang="en-US" dirty="0" smtClean="0"/>
              <a:t>	I fear that if I start to feel compassion and warmth for myself, I will feel overcome with a sense of loss/grief.</a:t>
            </a:r>
          </a:p>
          <a:p>
            <a:pPr>
              <a:defRPr/>
            </a:pPr>
            <a:endParaRPr lang="en-US" dirty="0"/>
          </a:p>
          <a:p>
            <a:pPr>
              <a:defRPr/>
            </a:pPr>
            <a:r>
              <a:rPr lang="en-US" dirty="0" smtClean="0"/>
              <a:t>	I fear that if I become too compassionate to myself I will lose my self-criticism and my flaws will show.</a:t>
            </a:r>
            <a:endParaRPr lang="en-US" dirty="0"/>
          </a:p>
          <a:p>
            <a:pPr>
              <a:defRPr/>
            </a:pPr>
            <a:endParaRPr lang="en-US" dirty="0"/>
          </a:p>
          <a:p>
            <a:pPr>
              <a:defRPr/>
            </a:pPr>
            <a:endParaRPr lang="en-US" dirty="0" smtClean="0"/>
          </a:p>
          <a:p>
            <a:pPr>
              <a:lnSpc>
                <a:spcPct val="90000"/>
              </a:lnSpc>
              <a:defRPr/>
            </a:pP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939800"/>
            <a:ext cx="8801100" cy="762000"/>
          </a:xfrm>
        </p:spPr>
        <p:txBody>
          <a:bodyPr/>
          <a:lstStyle/>
          <a:p>
            <a:pPr>
              <a:defRPr/>
            </a:pPr>
            <a:r>
              <a:rPr lang="en-US" dirty="0" smtClean="0">
                <a:solidFill>
                  <a:srgbClr val="FFFFFF"/>
                </a:solidFill>
              </a:rPr>
              <a:t>Jane: Fear of Compassion/Others</a:t>
            </a:r>
            <a:endParaRPr lang="en-US" dirty="0">
              <a:solidFill>
                <a:srgbClr val="FFFFFF"/>
              </a:solidFill>
            </a:endParaRPr>
          </a:p>
        </p:txBody>
      </p:sp>
      <p:sp>
        <p:nvSpPr>
          <p:cNvPr id="3" name="Content Placeholder 2"/>
          <p:cNvSpPr>
            <a:spLocks noGrp="1"/>
          </p:cNvSpPr>
          <p:nvPr>
            <p:ph idx="1"/>
          </p:nvPr>
        </p:nvSpPr>
        <p:spPr>
          <a:xfrm>
            <a:off x="990600" y="2159000"/>
            <a:ext cx="7543800" cy="4381500"/>
          </a:xfrm>
        </p:spPr>
        <p:txBody>
          <a:bodyPr/>
          <a:lstStyle/>
          <a:p>
            <a:pPr>
              <a:defRPr/>
            </a:pPr>
            <a:r>
              <a:rPr lang="en-US" dirty="0"/>
              <a:t>Responding to compassion from others </a:t>
            </a:r>
            <a:r>
              <a:rPr lang="en-US" dirty="0" smtClean="0"/>
              <a:t>(rated 4; 0-4)</a:t>
            </a:r>
            <a:endParaRPr lang="en-US" dirty="0"/>
          </a:p>
          <a:p>
            <a:pPr>
              <a:lnSpc>
                <a:spcPct val="90000"/>
              </a:lnSpc>
              <a:defRPr/>
            </a:pPr>
            <a:r>
              <a:rPr lang="en-US" dirty="0" smtClean="0"/>
              <a:t> </a:t>
            </a:r>
          </a:p>
          <a:p>
            <a:pPr>
              <a:lnSpc>
                <a:spcPct val="90000"/>
              </a:lnSpc>
              <a:defRPr/>
            </a:pPr>
            <a:r>
              <a:rPr lang="en-US" dirty="0" smtClean="0"/>
              <a:t>	I’m fearful of becoming dependent because they might not always be available or willing to give it.</a:t>
            </a:r>
          </a:p>
          <a:p>
            <a:pPr>
              <a:lnSpc>
                <a:spcPct val="90000"/>
              </a:lnSpc>
              <a:defRPr/>
            </a:pPr>
            <a:r>
              <a:rPr lang="en-US" dirty="0" smtClean="0"/>
              <a:t>	</a:t>
            </a:r>
            <a:r>
              <a:rPr lang="en-US" dirty="0"/>
              <a:t>	    </a:t>
            </a:r>
          </a:p>
          <a:p>
            <a:pPr>
              <a:lnSpc>
                <a:spcPct val="90000"/>
              </a:lnSpc>
              <a:defRPr/>
            </a:pPr>
            <a:r>
              <a:rPr lang="en-US" dirty="0" smtClean="0"/>
              <a:t>	If people are friendly and kind I worry they will find out something bad about me that will change their mind.</a:t>
            </a:r>
          </a:p>
          <a:p>
            <a:pPr>
              <a:lnSpc>
                <a:spcPct val="90000"/>
              </a:lnSpc>
              <a:defRPr/>
            </a:pPr>
            <a:endParaRPr lang="en-US" dirty="0" smtClean="0"/>
          </a:p>
          <a:p>
            <a:pPr>
              <a:lnSpc>
                <a:spcPct val="90000"/>
              </a:lnSpc>
              <a:defRPr/>
            </a:pPr>
            <a:r>
              <a:rPr lang="en-US" dirty="0" smtClean="0"/>
              <a:t>	When people are kind and compassionate towards me I feel empty and sad.</a:t>
            </a:r>
            <a:endParaRPr lang="en-US" dirty="0"/>
          </a:p>
          <a:p>
            <a:pPr>
              <a:lnSpc>
                <a:spcPct val="90000"/>
              </a:lnSpc>
              <a:defRPr/>
            </a:pPr>
            <a:endParaRPr lang="en-US" dirty="0"/>
          </a:p>
          <a:p>
            <a:pPr>
              <a:lnSpc>
                <a:spcPct val="90000"/>
              </a:lnSpc>
              <a:defRPr/>
            </a:pPr>
            <a:endParaRPr lang="en-US" dirty="0"/>
          </a:p>
          <a:p>
            <a:pPr>
              <a:defRPr/>
            </a:pPr>
            <a:endParaRPr lang="en-US" dirty="0" smtClean="0"/>
          </a:p>
          <a:p>
            <a:pPr>
              <a:lnSpc>
                <a:spcPct val="90000"/>
              </a:lnSpc>
              <a:defRPr/>
            </a:pP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4800" y="812800"/>
            <a:ext cx="8394700" cy="762000"/>
          </a:xfrm>
        </p:spPr>
        <p:txBody>
          <a:bodyPr/>
          <a:lstStyle/>
          <a:p>
            <a:pPr>
              <a:defRPr/>
            </a:pPr>
            <a:r>
              <a:rPr lang="en-US" sz="4000" smtClean="0">
                <a:cs typeface="+mj-cs"/>
              </a:rPr>
              <a:t>Social Fitness: Cognition and Emotion</a:t>
            </a:r>
            <a:endParaRPr lang="en-US" smtClean="0">
              <a:cs typeface="+mj-cs"/>
            </a:endParaRPr>
          </a:p>
        </p:txBody>
      </p:sp>
      <p:sp>
        <p:nvSpPr>
          <p:cNvPr id="98307" name="Rectangle 3"/>
          <p:cNvSpPr>
            <a:spLocks noGrp="1" noChangeArrowheads="1"/>
          </p:cNvSpPr>
          <p:nvPr>
            <p:ph type="body" idx="1"/>
          </p:nvPr>
        </p:nvSpPr>
        <p:spPr/>
        <p:txBody>
          <a:bodyPr/>
          <a:lstStyle/>
          <a:p>
            <a:pPr>
              <a:lnSpc>
                <a:spcPct val="90000"/>
              </a:lnSpc>
              <a:defRPr/>
            </a:pPr>
            <a:r>
              <a:rPr lang="en-US" b="1" dirty="0" smtClean="0"/>
              <a:t>Adaptive thinking patterns and emotion regulation are important components of social fitness.  </a:t>
            </a:r>
          </a:p>
          <a:p>
            <a:pPr>
              <a:lnSpc>
                <a:spcPct val="90000"/>
              </a:lnSpc>
              <a:defRPr/>
            </a:pPr>
            <a:r>
              <a:rPr lang="en-US" b="1" dirty="0" smtClean="0"/>
              <a:t>		</a:t>
            </a:r>
          </a:p>
          <a:p>
            <a:pPr>
              <a:lnSpc>
                <a:spcPct val="90000"/>
              </a:lnSpc>
              <a:defRPr/>
            </a:pPr>
            <a:r>
              <a:rPr lang="en-US" b="1" dirty="0" smtClean="0"/>
              <a:t>Shy individuals reverse the self-enhancement bias in social situations, blame themselves and others, and experience shame and resentment.</a:t>
            </a:r>
          </a:p>
          <a:p>
            <a:pPr>
              <a:lnSpc>
                <a:spcPct val="90000"/>
              </a:lnSpc>
              <a:defRPr/>
            </a:pPr>
            <a:endParaRPr lang="en-US" b="1" dirty="0" smtClean="0"/>
          </a:p>
          <a:p>
            <a:pPr>
              <a:lnSpc>
                <a:spcPct val="90000"/>
              </a:lnSpc>
              <a:defRPr/>
            </a:pPr>
            <a:r>
              <a:rPr lang="en-US" b="1" dirty="0" smtClean="0"/>
              <a:t>When one is ashamed, others appear contemptuous, when fearful, others look dangerous, when vulnerable, others appear powerful and potentially threatening.</a:t>
            </a:r>
          </a:p>
          <a:p>
            <a:pPr>
              <a:lnSpc>
                <a:spcPct val="90000"/>
              </a:lnSpc>
              <a:defRPr/>
            </a:pPr>
            <a:endParaRPr lang="en-US" b="1" dirty="0" smtClean="0"/>
          </a:p>
          <a:p>
            <a:pPr>
              <a:lnSpc>
                <a:spcPct val="90000"/>
              </a:lnSpc>
              <a:defRPr/>
            </a:pPr>
            <a:r>
              <a:rPr lang="en-US" b="1" dirty="0" smtClean="0"/>
              <a:t>Negative emotion and negative thoughts affect each other in an escalating reciprocal pattern. </a:t>
            </a:r>
          </a:p>
        </p:txBody>
      </p:sp>
      <p:sp>
        <p:nvSpPr>
          <p:cNvPr id="98308" name="Rectangle 4"/>
          <p:cNvSpPr>
            <a:spLocks noChangeArrowheads="1"/>
          </p:cNvSpPr>
          <p:nvPr/>
        </p:nvSpPr>
        <p:spPr bwMode="auto">
          <a:xfrm>
            <a:off x="10360025" y="1184275"/>
            <a:ext cx="184150" cy="457200"/>
          </a:xfrm>
          <a:prstGeom prst="rect">
            <a:avLst/>
          </a:prstGeom>
          <a:noFill/>
          <a:ln>
            <a:noFill/>
          </a:ln>
          <a:effectLst/>
          <a:extLst>
            <a:ext uri="{909E8E84-426E-40dd-AFC4-6F175D3DCCD1}">
              <a14:hiddenFill xmlns:a14="http://schemas.microsoft.com/office/drawing/2010/main">
                <a:solidFill>
                  <a:schemeClr val="accent2">
                    <a:alpha val="50000"/>
                  </a:schemeClr>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effectLst>
                <a:outerShdw blurRad="38100" dist="38100" dir="2700000" algn="tl">
                  <a:srgbClr val="000000"/>
                </a:outerShdw>
              </a:effectLs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6129" name="Picture 8" descr="grief"/>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2988" y="692150"/>
            <a:ext cx="7129462"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6"/>
          <p:cNvSpPr>
            <a:spLocks noChangeArrowheads="1"/>
          </p:cNvSpPr>
          <p:nvPr/>
        </p:nvSpPr>
        <p:spPr bwMode="auto">
          <a:xfrm>
            <a:off x="2957513" y="6491288"/>
            <a:ext cx="3376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defRPr/>
            </a:pPr>
            <a:r>
              <a:rPr lang="en-US" sz="1800" i="0" dirty="0">
                <a:solidFill>
                  <a:schemeClr val="bg1">
                    <a:lumMod val="50000"/>
                  </a:schemeClr>
                </a:solidFill>
                <a:cs typeface="+mn-cs"/>
              </a:rPr>
              <a:t>(with permission, Paul Gilbert)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1800"/>
            <a:ext cx="7899400" cy="977900"/>
          </a:xfrm>
        </p:spPr>
        <p:txBody>
          <a:bodyPr/>
          <a:lstStyle/>
          <a:p>
            <a:pPr>
              <a:defRPr/>
            </a:pPr>
            <a:r>
              <a:rPr lang="en-US" sz="3600" dirty="0" smtClean="0">
                <a:solidFill>
                  <a:srgbClr val="FFFFFF"/>
                </a:solidFill>
              </a:rPr>
              <a:t>Countering Fear of Compassion</a:t>
            </a:r>
            <a:endParaRPr lang="en-US" sz="3600" dirty="0">
              <a:solidFill>
                <a:srgbClr val="FFFFFF"/>
              </a:solidFill>
            </a:endParaRPr>
          </a:p>
        </p:txBody>
      </p:sp>
      <p:sp>
        <p:nvSpPr>
          <p:cNvPr id="3" name="Content Placeholder 2"/>
          <p:cNvSpPr>
            <a:spLocks noGrp="1"/>
          </p:cNvSpPr>
          <p:nvPr>
            <p:ph idx="1"/>
          </p:nvPr>
        </p:nvSpPr>
        <p:spPr>
          <a:xfrm>
            <a:off x="990600" y="1625600"/>
            <a:ext cx="7632700" cy="4762500"/>
          </a:xfrm>
        </p:spPr>
        <p:txBody>
          <a:bodyPr/>
          <a:lstStyle/>
          <a:p>
            <a:pPr>
              <a:defRPr/>
            </a:pPr>
            <a:r>
              <a:rPr lang="en-US" dirty="0" smtClean="0"/>
              <a:t>Acknowledging strengths:</a:t>
            </a:r>
          </a:p>
          <a:p>
            <a:pPr>
              <a:defRPr/>
            </a:pPr>
            <a:r>
              <a:rPr lang="en-US" dirty="0"/>
              <a:t>	E</a:t>
            </a:r>
            <a:r>
              <a:rPr lang="en-US" dirty="0" smtClean="0"/>
              <a:t>mpathy toward her dog, the abandoned student, neighbor, </a:t>
            </a:r>
            <a:r>
              <a:rPr lang="en-US" smtClean="0"/>
              <a:t>her parents</a:t>
            </a:r>
          </a:p>
          <a:p>
            <a:pPr>
              <a:defRPr/>
            </a:pPr>
            <a:endParaRPr lang="en-US" dirty="0"/>
          </a:p>
          <a:p>
            <a:pPr>
              <a:defRPr/>
            </a:pPr>
            <a:r>
              <a:rPr lang="en-US" dirty="0" smtClean="0"/>
              <a:t>Continuing to build empathy toward her own distress:</a:t>
            </a:r>
          </a:p>
          <a:p>
            <a:pPr>
              <a:defRPr/>
            </a:pPr>
            <a:r>
              <a:rPr lang="en-US" dirty="0"/>
              <a:t>	</a:t>
            </a:r>
            <a:r>
              <a:rPr lang="en-US" dirty="0" smtClean="0"/>
              <a:t>Continuing to normalize shame, encourage self-disclosure, active listening, reflecting emotions, writing exercises (Kristen Neff)</a:t>
            </a:r>
            <a:endParaRPr lang="en-US" dirty="0"/>
          </a:p>
          <a:p>
            <a:pPr>
              <a:defRPr/>
            </a:pPr>
            <a:endParaRPr lang="en-US" dirty="0"/>
          </a:p>
          <a:p>
            <a:pPr>
              <a:defRPr/>
            </a:pPr>
            <a:r>
              <a:rPr lang="en-US" dirty="0" smtClean="0"/>
              <a:t>Two chair exercises:</a:t>
            </a:r>
          </a:p>
          <a:p>
            <a:pPr>
              <a:defRPr/>
            </a:pPr>
            <a:r>
              <a:rPr lang="en-US" dirty="0"/>
              <a:t>	P</a:t>
            </a:r>
            <a:r>
              <a:rPr lang="en-US" dirty="0" smtClean="0"/>
              <a:t>rotective self and the hopeful, trusting self</a:t>
            </a:r>
          </a:p>
          <a:p>
            <a:pPr>
              <a:defRPr/>
            </a:pPr>
            <a:r>
              <a:rPr lang="en-US" dirty="0"/>
              <a:t>	</a:t>
            </a:r>
            <a:r>
              <a:rPr lang="en-US" dirty="0" smtClean="0"/>
              <a:t>Self critical self and compassionate self-correcting self</a:t>
            </a:r>
          </a:p>
          <a:p>
            <a:pPr>
              <a:defRPr/>
            </a:pPr>
            <a:r>
              <a:rPr lang="en-US" dirty="0" smtClean="0"/>
              <a:t>	Critical self and empathic self (to her own and others’ distress) </a:t>
            </a:r>
          </a:p>
          <a:p>
            <a:pPr>
              <a:defRPr/>
            </a:pPr>
            <a:r>
              <a:rPr lang="en-US" dirty="0"/>
              <a:t>	</a:t>
            </a:r>
            <a:endParaRPr lang="en-US" dirty="0" smtClean="0"/>
          </a:p>
          <a:p>
            <a:pPr>
              <a:defRPr/>
            </a:pPr>
            <a:endParaRPr lang="en-US" dirty="0"/>
          </a:p>
          <a:p>
            <a:pPr>
              <a:defRPr/>
            </a:pP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8177" name="Picture 6" descr="EB8E9818-E2DD-1FF2-3C25E8531A9B80D1_1"/>
          <p:cNvPicPr>
            <a:picLocks noChangeAspect="1" noChangeArrowheads="1"/>
          </p:cNvPicPr>
          <p:nvPr/>
        </p:nvPicPr>
        <p:blipFill>
          <a:blip r:embed="rId2">
            <a:extLst>
              <a:ext uri="{28A0092B-C50C-407E-A947-70E740481C1C}">
                <a14:useLocalDpi xmlns:a14="http://schemas.microsoft.com/office/drawing/2010/main" val="0"/>
              </a:ext>
            </a:extLst>
          </a:blip>
          <a:srcRect t="21649" b="21649"/>
          <a:stretch>
            <a:fillRect/>
          </a:stretch>
        </p:blipFill>
        <p:spPr bwMode="auto">
          <a:xfrm>
            <a:off x="457200" y="825500"/>
            <a:ext cx="835501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ChangeArrowheads="1"/>
          </p:cNvSpPr>
          <p:nvPr/>
        </p:nvSpPr>
        <p:spPr bwMode="auto">
          <a:xfrm>
            <a:off x="2957513" y="6491288"/>
            <a:ext cx="3376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defRPr/>
            </a:pPr>
            <a:r>
              <a:rPr lang="en-US" sz="1800" i="0" dirty="0">
                <a:solidFill>
                  <a:schemeClr val="bg1">
                    <a:lumMod val="50000"/>
                  </a:schemeClr>
                </a:solidFill>
                <a:cs typeface="+mn-cs"/>
              </a:rPr>
              <a:t>(with permission, Paul Gilbert)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Rectangle 2"/>
          <p:cNvSpPr>
            <a:spLocks noGrp="1" noChangeArrowheads="1"/>
          </p:cNvSpPr>
          <p:nvPr>
            <p:ph type="ctrTitle"/>
          </p:nvPr>
        </p:nvSpPr>
        <p:spPr>
          <a:xfrm>
            <a:off x="685800" y="304800"/>
            <a:ext cx="7772400" cy="838200"/>
          </a:xfrm>
        </p:spPr>
        <p:txBody>
          <a:bodyPr/>
          <a:lstStyle/>
          <a:p>
            <a:pPr eaLnBrk="1" hangingPunct="1">
              <a:defRPr/>
            </a:pPr>
            <a:r>
              <a:rPr lang="en-GB" sz="4000" b="1">
                <a:effectLst>
                  <a:outerShdw blurRad="38100" dist="38100" dir="2700000" algn="tl">
                    <a:srgbClr val="000000"/>
                  </a:outerShdw>
                </a:effectLst>
                <a:latin typeface="Times New Roman" charset="0"/>
                <a:cs typeface="+mj-cs"/>
              </a:rPr>
              <a:t>Compassion Focus</a:t>
            </a:r>
          </a:p>
        </p:txBody>
      </p:sp>
      <p:sp>
        <p:nvSpPr>
          <p:cNvPr id="1940483" name="Rectangle 3"/>
          <p:cNvSpPr>
            <a:spLocks noGrp="1" noChangeArrowheads="1"/>
          </p:cNvSpPr>
          <p:nvPr>
            <p:ph type="subTitle" idx="1"/>
          </p:nvPr>
        </p:nvSpPr>
        <p:spPr>
          <a:xfrm>
            <a:off x="755650" y="1341438"/>
            <a:ext cx="7834313" cy="5257800"/>
          </a:xfrm>
        </p:spPr>
        <p:txBody>
          <a:bodyPr/>
          <a:lstStyle/>
          <a:p>
            <a:pPr algn="l" eaLnBrk="1" hangingPunct="1">
              <a:defRPr/>
            </a:pPr>
            <a:r>
              <a:rPr lang="en-GB" sz="2400" b="1" dirty="0">
                <a:solidFill>
                  <a:srgbClr val="FFFFFF"/>
                </a:solidFill>
                <a:latin typeface="Times New Roman" charset="0"/>
                <a:cs typeface="+mn-cs"/>
              </a:rPr>
              <a:t>Empathy and sympathy for one</a:t>
            </a:r>
            <a:r>
              <a:rPr lang="ja-JP" altLang="en-GB" sz="2400" b="1" dirty="0">
                <a:solidFill>
                  <a:srgbClr val="FFFFFF"/>
                </a:solidFill>
                <a:latin typeface="Times New Roman" charset="0"/>
                <a:cs typeface="+mn-cs"/>
              </a:rPr>
              <a:t>’</a:t>
            </a:r>
            <a:r>
              <a:rPr lang="en-GB" sz="2400" b="1" dirty="0">
                <a:solidFill>
                  <a:srgbClr val="FFFFFF"/>
                </a:solidFill>
                <a:latin typeface="Times New Roman" charset="0"/>
                <a:cs typeface="+mn-cs"/>
              </a:rPr>
              <a:t>s own distress</a:t>
            </a:r>
          </a:p>
          <a:p>
            <a:pPr algn="l" eaLnBrk="1" hangingPunct="1">
              <a:defRPr/>
            </a:pPr>
            <a:r>
              <a:rPr lang="en-GB" sz="2400" b="1" dirty="0">
                <a:solidFill>
                  <a:srgbClr val="FFFFFF"/>
                </a:solidFill>
                <a:latin typeface="Times New Roman" charset="0"/>
                <a:cs typeface="+mn-cs"/>
              </a:rPr>
              <a:t>Awareness with out-judgement or blame</a:t>
            </a:r>
          </a:p>
          <a:p>
            <a:pPr algn="l" eaLnBrk="1" hangingPunct="1">
              <a:defRPr/>
            </a:pPr>
            <a:endParaRPr lang="en-GB" sz="2400" b="1" dirty="0">
              <a:solidFill>
                <a:schemeClr val="bg1"/>
              </a:solidFill>
              <a:latin typeface="Times New Roman" charset="0"/>
              <a:cs typeface="+mn-cs"/>
            </a:endParaRPr>
          </a:p>
          <a:p>
            <a:pPr algn="l" eaLnBrk="1" hangingPunct="1">
              <a:defRPr/>
            </a:pPr>
            <a:r>
              <a:rPr lang="en-GB" sz="2400" b="1" dirty="0">
                <a:solidFill>
                  <a:srgbClr val="FFFF99"/>
                </a:solidFill>
                <a:latin typeface="Times New Roman" charset="0"/>
                <a:cs typeface="+mn-cs"/>
              </a:rPr>
              <a:t>Refocus/activate safe-conferring  processing systems</a:t>
            </a:r>
          </a:p>
          <a:p>
            <a:pPr algn="l" eaLnBrk="1" hangingPunct="1">
              <a:defRPr/>
            </a:pPr>
            <a:r>
              <a:rPr lang="en-GB" sz="2400" b="1" dirty="0">
                <a:solidFill>
                  <a:srgbClr val="FFFFFF"/>
                </a:solidFill>
                <a:latin typeface="Times New Roman" charset="0"/>
                <a:cs typeface="+mn-cs"/>
              </a:rPr>
              <a:t>Compassionate attention, thinking, behaviour</a:t>
            </a:r>
          </a:p>
          <a:p>
            <a:pPr algn="l" eaLnBrk="1" hangingPunct="1">
              <a:defRPr/>
            </a:pPr>
            <a:r>
              <a:rPr lang="en-GB" sz="2400" b="1" dirty="0">
                <a:solidFill>
                  <a:srgbClr val="FFFFFF"/>
                </a:solidFill>
                <a:latin typeface="Times New Roman" charset="0"/>
                <a:cs typeface="+mn-cs"/>
              </a:rPr>
              <a:t>Generate compassionate feeling (warmth)</a:t>
            </a:r>
          </a:p>
          <a:p>
            <a:pPr algn="l" eaLnBrk="1" hangingPunct="1">
              <a:defRPr/>
            </a:pPr>
            <a:r>
              <a:rPr lang="en-GB" sz="2400" b="1" dirty="0">
                <a:solidFill>
                  <a:srgbClr val="FFFFFF"/>
                </a:solidFill>
                <a:latin typeface="Times New Roman" charset="0"/>
                <a:cs typeface="+mn-cs"/>
              </a:rPr>
              <a:t>Use images and sensory experiences</a:t>
            </a:r>
          </a:p>
          <a:p>
            <a:pPr algn="l" eaLnBrk="1" hangingPunct="1">
              <a:defRPr/>
            </a:pPr>
            <a:endParaRPr lang="en-GB" sz="2400" b="1" dirty="0">
              <a:solidFill>
                <a:schemeClr val="bg1"/>
              </a:solidFill>
              <a:latin typeface="Times New Roman" charset="0"/>
              <a:cs typeface="+mn-cs"/>
            </a:endParaRPr>
          </a:p>
          <a:p>
            <a:pPr eaLnBrk="1" hangingPunct="1">
              <a:defRPr/>
            </a:pPr>
            <a:r>
              <a:rPr lang="en-GB" sz="2400" b="1" dirty="0">
                <a:solidFill>
                  <a:srgbClr val="FFFF00"/>
                </a:solidFill>
                <a:latin typeface="Times New Roman" charset="0"/>
                <a:cs typeface="+mn-cs"/>
              </a:rPr>
              <a:t>Key focus is </a:t>
            </a:r>
            <a:r>
              <a:rPr lang="ja-JP" altLang="en-GB" sz="2400" b="1" dirty="0">
                <a:solidFill>
                  <a:srgbClr val="FFFF00"/>
                </a:solidFill>
                <a:latin typeface="Times New Roman" charset="0"/>
                <a:cs typeface="+mn-cs"/>
              </a:rPr>
              <a:t>“</a:t>
            </a:r>
            <a:r>
              <a:rPr lang="en-GB" sz="2400" b="1" dirty="0">
                <a:solidFill>
                  <a:srgbClr val="FFFF00"/>
                </a:solidFill>
                <a:latin typeface="Times New Roman" charset="0"/>
                <a:cs typeface="+mn-cs"/>
              </a:rPr>
              <a:t>finding what is experienced as </a:t>
            </a:r>
          </a:p>
          <a:p>
            <a:pPr eaLnBrk="1" hangingPunct="1">
              <a:defRPr/>
            </a:pPr>
            <a:r>
              <a:rPr lang="en-GB" sz="2400" b="1" dirty="0">
                <a:solidFill>
                  <a:srgbClr val="FFFF00"/>
                </a:solidFill>
                <a:latin typeface="Times New Roman" charset="0"/>
                <a:cs typeface="+mn-cs"/>
              </a:rPr>
              <a:t>helpful, kind and supportive in this moment</a:t>
            </a:r>
            <a:r>
              <a:rPr lang="ja-JP" altLang="en-GB" sz="2400" b="1" dirty="0">
                <a:solidFill>
                  <a:srgbClr val="FFFF00"/>
                </a:solidFill>
                <a:latin typeface="Times New Roman" charset="0"/>
                <a:cs typeface="+mn-cs"/>
              </a:rPr>
              <a:t>”</a:t>
            </a:r>
            <a:endParaRPr lang="en-GB" sz="2400" b="1" dirty="0">
              <a:solidFill>
                <a:srgbClr val="FFFF00"/>
              </a:solidFill>
              <a:latin typeface="Times New Roman" charset="0"/>
              <a:cs typeface="+mn-cs"/>
            </a:endParaRPr>
          </a:p>
          <a:p>
            <a:pPr algn="l" eaLnBrk="1" hangingPunct="1">
              <a:defRPr/>
            </a:pPr>
            <a:endParaRPr lang="en-GB" sz="2400" b="1" dirty="0">
              <a:solidFill>
                <a:srgbClr val="FFFF99"/>
              </a:solidFill>
              <a:latin typeface="Times New Roman"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idx="4294967295"/>
          </p:nvPr>
        </p:nvSpPr>
        <p:spPr>
          <a:xfrm>
            <a:off x="684213" y="188913"/>
            <a:ext cx="7772400" cy="838200"/>
          </a:xfrm>
        </p:spPr>
        <p:txBody>
          <a:bodyPr/>
          <a:lstStyle/>
          <a:p>
            <a:pPr>
              <a:defRPr/>
            </a:pPr>
            <a:r>
              <a:rPr lang="en-GB" sz="3200" b="1">
                <a:effectLst>
                  <a:outerShdw blurRad="38100" dist="38100" dir="2700000" algn="tl">
                    <a:srgbClr val="000000"/>
                  </a:outerShdw>
                </a:effectLst>
                <a:latin typeface="Times New Roman" charset="0"/>
                <a:cs typeface="+mj-cs"/>
              </a:rPr>
              <a:t>Compassionate Mind - Alleviation</a:t>
            </a:r>
          </a:p>
        </p:txBody>
      </p:sp>
      <p:sp>
        <p:nvSpPr>
          <p:cNvPr id="827395" name="Rectangle 3"/>
          <p:cNvSpPr>
            <a:spLocks noGrp="1" noChangeArrowheads="1"/>
          </p:cNvSpPr>
          <p:nvPr>
            <p:ph type="subTitle" idx="4294967295"/>
          </p:nvPr>
        </p:nvSpPr>
        <p:spPr>
          <a:xfrm>
            <a:off x="900113" y="1052513"/>
            <a:ext cx="7010400" cy="5257800"/>
          </a:xfrm>
        </p:spPr>
        <p:txBody>
          <a:bodyPr/>
          <a:lstStyle/>
          <a:p>
            <a:pPr marL="0" indent="0">
              <a:defRPr/>
            </a:pPr>
            <a:endParaRPr lang="en-GB" sz="2400" b="1" smtClean="0">
              <a:solidFill>
                <a:srgbClr val="FF9933"/>
              </a:solidFill>
            </a:endParaRPr>
          </a:p>
          <a:p>
            <a:pPr marL="0" indent="0">
              <a:defRPr/>
            </a:pPr>
            <a:endParaRPr lang="en-GB" sz="2800" b="1" smtClean="0">
              <a:solidFill>
                <a:schemeClr val="bg1"/>
              </a:solidFill>
            </a:endParaRPr>
          </a:p>
          <a:p>
            <a:pPr marL="0" indent="0">
              <a:defRPr/>
            </a:pPr>
            <a:endParaRPr lang="en-GB" sz="2800" b="1" smtClean="0">
              <a:solidFill>
                <a:schemeClr val="bg1"/>
              </a:solidFill>
            </a:endParaRPr>
          </a:p>
          <a:p>
            <a:pPr marL="0" indent="0">
              <a:defRPr/>
            </a:pPr>
            <a:endParaRPr lang="en-GB" sz="2400" b="1" smtClean="0">
              <a:solidFill>
                <a:schemeClr val="bg1"/>
              </a:solidFill>
            </a:endParaRPr>
          </a:p>
          <a:p>
            <a:pPr marL="0" indent="0">
              <a:defRPr/>
            </a:pPr>
            <a:endParaRPr lang="en-GB" sz="2400" b="1" smtClean="0">
              <a:solidFill>
                <a:schemeClr val="bg1"/>
              </a:solidFill>
            </a:endParaRPr>
          </a:p>
        </p:txBody>
      </p:sp>
      <p:sp>
        <p:nvSpPr>
          <p:cNvPr id="47107" name="Oval 4"/>
          <p:cNvSpPr>
            <a:spLocks noChangeArrowheads="1"/>
          </p:cNvSpPr>
          <p:nvPr/>
        </p:nvSpPr>
        <p:spPr bwMode="auto">
          <a:xfrm>
            <a:off x="611188" y="1052513"/>
            <a:ext cx="8137525" cy="5616575"/>
          </a:xfrm>
          <a:prstGeom prst="ellipse">
            <a:avLst/>
          </a:prstGeom>
          <a:solidFill>
            <a:srgbClr val="99CCFF"/>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827397" name="Text Box 5"/>
          <p:cNvSpPr txBox="1">
            <a:spLocks noChangeArrowheads="1"/>
          </p:cNvSpPr>
          <p:nvPr/>
        </p:nvSpPr>
        <p:spPr bwMode="auto">
          <a:xfrm>
            <a:off x="3924300" y="1628775"/>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006600"/>
                </a:solidFill>
                <a:effectLst>
                  <a:outerShdw blurRad="38100" dist="38100" dir="2700000" algn="tl">
                    <a:srgbClr val="000000">
                      <a:alpha val="43137"/>
                    </a:srgbClr>
                  </a:outerShdw>
                </a:effectLst>
                <a:cs typeface="Arial" charset="0"/>
              </a:rPr>
              <a:t>Imagery</a:t>
            </a:r>
          </a:p>
        </p:txBody>
      </p:sp>
      <p:sp>
        <p:nvSpPr>
          <p:cNvPr id="827398" name="Text Box 6"/>
          <p:cNvSpPr txBox="1">
            <a:spLocks noChangeArrowheads="1"/>
          </p:cNvSpPr>
          <p:nvPr/>
        </p:nvSpPr>
        <p:spPr bwMode="auto">
          <a:xfrm>
            <a:off x="1116013" y="24828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006600"/>
                </a:solidFill>
                <a:effectLst>
                  <a:outerShdw blurRad="38100" dist="38100" dir="2700000" algn="tl">
                    <a:srgbClr val="000000">
                      <a:alpha val="43137"/>
                    </a:srgbClr>
                  </a:outerShdw>
                </a:effectLst>
                <a:cs typeface="Arial" charset="0"/>
              </a:rPr>
              <a:t>Attention</a:t>
            </a:r>
          </a:p>
        </p:txBody>
      </p:sp>
      <p:sp>
        <p:nvSpPr>
          <p:cNvPr id="47110" name="Text Box 7"/>
          <p:cNvSpPr txBox="1">
            <a:spLocks noChangeArrowheads="1"/>
          </p:cNvSpPr>
          <p:nvPr/>
        </p:nvSpPr>
        <p:spPr bwMode="auto">
          <a:xfrm>
            <a:off x="5795963" y="24923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Arial" charset="0"/>
            </a:endParaRPr>
          </a:p>
        </p:txBody>
      </p:sp>
      <p:sp>
        <p:nvSpPr>
          <p:cNvPr id="827400" name="Text Box 8"/>
          <p:cNvSpPr txBox="1">
            <a:spLocks noChangeArrowheads="1"/>
          </p:cNvSpPr>
          <p:nvPr/>
        </p:nvSpPr>
        <p:spPr bwMode="auto">
          <a:xfrm>
            <a:off x="6588125" y="2565400"/>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006600"/>
                </a:solidFill>
                <a:effectLst>
                  <a:outerShdw blurRad="38100" dist="38100" dir="2700000" algn="tl">
                    <a:srgbClr val="000000">
                      <a:alpha val="43137"/>
                    </a:srgbClr>
                  </a:outerShdw>
                </a:effectLst>
                <a:cs typeface="Arial" charset="0"/>
              </a:rPr>
              <a:t>Reasoning</a:t>
            </a:r>
          </a:p>
        </p:txBody>
      </p:sp>
      <p:sp>
        <p:nvSpPr>
          <p:cNvPr id="827401" name="Text Box 9"/>
          <p:cNvSpPr txBox="1">
            <a:spLocks noChangeArrowheads="1"/>
          </p:cNvSpPr>
          <p:nvPr/>
        </p:nvSpPr>
        <p:spPr bwMode="auto">
          <a:xfrm>
            <a:off x="1187450" y="4354513"/>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006600"/>
                </a:solidFill>
                <a:effectLst>
                  <a:outerShdw blurRad="38100" dist="38100" dir="2700000" algn="tl">
                    <a:srgbClr val="000000">
                      <a:alpha val="43137"/>
                    </a:srgbClr>
                  </a:outerShdw>
                </a:effectLst>
                <a:cs typeface="Arial" charset="0"/>
              </a:rPr>
              <a:t>Feeling</a:t>
            </a:r>
          </a:p>
        </p:txBody>
      </p:sp>
      <p:sp>
        <p:nvSpPr>
          <p:cNvPr id="827402" name="Text Box 10"/>
          <p:cNvSpPr txBox="1">
            <a:spLocks noChangeArrowheads="1"/>
          </p:cNvSpPr>
          <p:nvPr/>
        </p:nvSpPr>
        <p:spPr bwMode="auto">
          <a:xfrm>
            <a:off x="6659563" y="4365625"/>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006600"/>
                </a:solidFill>
                <a:effectLst>
                  <a:outerShdw blurRad="38100" dist="38100" dir="2700000" algn="tl">
                    <a:srgbClr val="000000">
                      <a:alpha val="43137"/>
                    </a:srgbClr>
                  </a:outerShdw>
                </a:effectLst>
                <a:cs typeface="Arial" charset="0"/>
              </a:rPr>
              <a:t>Behaviour</a:t>
            </a:r>
          </a:p>
        </p:txBody>
      </p:sp>
      <p:sp>
        <p:nvSpPr>
          <p:cNvPr id="827403" name="Text Box 11"/>
          <p:cNvSpPr txBox="1">
            <a:spLocks noChangeArrowheads="1"/>
          </p:cNvSpPr>
          <p:nvPr/>
        </p:nvSpPr>
        <p:spPr bwMode="auto">
          <a:xfrm>
            <a:off x="3995738" y="566102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006600"/>
                </a:solidFill>
                <a:effectLst>
                  <a:outerShdw blurRad="38100" dist="38100" dir="2700000" algn="tl">
                    <a:srgbClr val="000000">
                      <a:alpha val="43137"/>
                    </a:srgbClr>
                  </a:outerShdw>
                </a:effectLst>
                <a:cs typeface="Arial" charset="0"/>
              </a:rPr>
              <a:t>Sensory</a:t>
            </a:r>
          </a:p>
        </p:txBody>
      </p:sp>
      <p:sp>
        <p:nvSpPr>
          <p:cNvPr id="47115" name="Oval 12"/>
          <p:cNvSpPr>
            <a:spLocks noChangeArrowheads="1"/>
          </p:cNvSpPr>
          <p:nvPr/>
        </p:nvSpPr>
        <p:spPr bwMode="auto">
          <a:xfrm>
            <a:off x="2195513" y="2133600"/>
            <a:ext cx="4608512" cy="3382963"/>
          </a:xfrm>
          <a:prstGeom prst="ellipse">
            <a:avLst/>
          </a:prstGeom>
          <a:solidFill>
            <a:srgbClr val="FFFFCC"/>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827405" name="Text Box 13"/>
          <p:cNvSpPr txBox="1">
            <a:spLocks noChangeArrowheads="1"/>
          </p:cNvSpPr>
          <p:nvPr/>
        </p:nvSpPr>
        <p:spPr bwMode="auto">
          <a:xfrm>
            <a:off x="2268538" y="3500438"/>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cs typeface="Arial" charset="0"/>
              </a:rPr>
              <a:t>Care for well-being</a:t>
            </a:r>
          </a:p>
        </p:txBody>
      </p:sp>
      <p:sp>
        <p:nvSpPr>
          <p:cNvPr id="827406" name="Text Box 14"/>
          <p:cNvSpPr txBox="1">
            <a:spLocks noChangeArrowheads="1"/>
          </p:cNvSpPr>
          <p:nvPr/>
        </p:nvSpPr>
        <p:spPr bwMode="auto">
          <a:xfrm>
            <a:off x="2627313" y="278130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cs typeface="Arial" charset="0"/>
              </a:rPr>
              <a:t>Sensitivity</a:t>
            </a:r>
          </a:p>
        </p:txBody>
      </p:sp>
      <p:sp>
        <p:nvSpPr>
          <p:cNvPr id="827407" name="Text Box 15"/>
          <p:cNvSpPr txBox="1">
            <a:spLocks noChangeArrowheads="1"/>
          </p:cNvSpPr>
          <p:nvPr/>
        </p:nvSpPr>
        <p:spPr bwMode="auto">
          <a:xfrm>
            <a:off x="5003800" y="27082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cs typeface="Arial" charset="0"/>
              </a:rPr>
              <a:t>Sympathy</a:t>
            </a:r>
          </a:p>
        </p:txBody>
      </p:sp>
      <p:sp>
        <p:nvSpPr>
          <p:cNvPr id="827408" name="Text Box 16"/>
          <p:cNvSpPr txBox="1">
            <a:spLocks noChangeArrowheads="1"/>
          </p:cNvSpPr>
          <p:nvPr/>
        </p:nvSpPr>
        <p:spPr bwMode="auto">
          <a:xfrm>
            <a:off x="5508625" y="3357563"/>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cs typeface="Arial" charset="0"/>
              </a:rPr>
              <a:t>Distress tolerance</a:t>
            </a:r>
          </a:p>
        </p:txBody>
      </p:sp>
      <p:sp>
        <p:nvSpPr>
          <p:cNvPr id="827409" name="Text Box 17"/>
          <p:cNvSpPr txBox="1">
            <a:spLocks noChangeArrowheads="1"/>
          </p:cNvSpPr>
          <p:nvPr/>
        </p:nvSpPr>
        <p:spPr bwMode="auto">
          <a:xfrm>
            <a:off x="5148263" y="4437063"/>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cs typeface="Arial" charset="0"/>
              </a:rPr>
              <a:t>Empathy</a:t>
            </a:r>
          </a:p>
        </p:txBody>
      </p:sp>
      <p:sp>
        <p:nvSpPr>
          <p:cNvPr id="47121" name="Text Box 18"/>
          <p:cNvSpPr txBox="1">
            <a:spLocks noChangeArrowheads="1"/>
          </p:cNvSpPr>
          <p:nvPr/>
        </p:nvSpPr>
        <p:spPr bwMode="auto">
          <a:xfrm>
            <a:off x="3059113" y="436562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endParaRPr lang="en-US" sz="2800" smtClean="0">
              <a:solidFill>
                <a:schemeClr val="tx1"/>
              </a:solidFill>
              <a:effectLst>
                <a:outerShdw blurRad="38100" dist="38100" dir="2700000" algn="tl">
                  <a:srgbClr val="000000">
                    <a:alpha val="43137"/>
                  </a:srgbClr>
                </a:outerShdw>
              </a:effectLst>
              <a:cs typeface="Arial" charset="0"/>
            </a:endParaRPr>
          </a:p>
        </p:txBody>
      </p:sp>
      <p:sp>
        <p:nvSpPr>
          <p:cNvPr id="827411" name="Text Box 19"/>
          <p:cNvSpPr txBox="1">
            <a:spLocks noChangeArrowheads="1"/>
          </p:cNvSpPr>
          <p:nvPr/>
        </p:nvSpPr>
        <p:spPr bwMode="auto">
          <a:xfrm>
            <a:off x="2700338" y="4508500"/>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cs typeface="Arial" charset="0"/>
              </a:rPr>
              <a:t>Non-Judgement</a:t>
            </a:r>
          </a:p>
        </p:txBody>
      </p:sp>
      <p:sp>
        <p:nvSpPr>
          <p:cNvPr id="47123" name="Oval 20"/>
          <p:cNvSpPr>
            <a:spLocks noChangeArrowheads="1"/>
          </p:cNvSpPr>
          <p:nvPr/>
        </p:nvSpPr>
        <p:spPr bwMode="auto">
          <a:xfrm>
            <a:off x="3563938" y="3141663"/>
            <a:ext cx="1871662" cy="1223962"/>
          </a:xfrm>
          <a:prstGeom prst="ellipse">
            <a:avLst/>
          </a:prstGeom>
          <a:solidFill>
            <a:srgbClr val="FFFFFF"/>
          </a:solidFill>
          <a:ln w="9525">
            <a:solidFill>
              <a:schemeClr val="tx1"/>
            </a:solidFill>
            <a:round/>
            <a:headEnd/>
            <a:tailEnd/>
          </a:ln>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827413" name="Text Box 21"/>
          <p:cNvSpPr txBox="1">
            <a:spLocks noChangeArrowheads="1"/>
          </p:cNvSpPr>
          <p:nvPr/>
        </p:nvSpPr>
        <p:spPr bwMode="auto">
          <a:xfrm>
            <a:off x="3635375" y="3429000"/>
            <a:ext cx="1873250" cy="457200"/>
          </a:xfrm>
          <a:prstGeom prst="rect">
            <a:avLst/>
          </a:prstGeom>
          <a:noFill/>
          <a:ln w="9525">
            <a:noFill/>
            <a:miter lim="800000"/>
            <a:headEnd/>
            <a:tailEnd/>
          </a:ln>
          <a:effectLst/>
        </p:spPr>
        <p:txBody>
          <a:bodyPr>
            <a:spAutoFit/>
          </a:bodyPr>
          <a:lstStyle>
            <a:lvl1pPr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smtClean="0">
                <a:solidFill>
                  <a:srgbClr val="FF33CC"/>
                </a:solidFill>
                <a:effectLst>
                  <a:outerShdw blurRad="38100" dist="38100" dir="2700000" algn="tl">
                    <a:srgbClr val="000000"/>
                  </a:outerShdw>
                </a:effectLst>
                <a:cs typeface="Arial" charset="0"/>
              </a:rPr>
              <a:t>Compassion</a:t>
            </a:r>
          </a:p>
        </p:txBody>
      </p:sp>
      <p:sp>
        <p:nvSpPr>
          <p:cNvPr id="827414" name="Text Box 22"/>
          <p:cNvSpPr txBox="1">
            <a:spLocks noChangeArrowheads="1"/>
          </p:cNvSpPr>
          <p:nvPr/>
        </p:nvSpPr>
        <p:spPr bwMode="auto">
          <a:xfrm>
            <a:off x="3563938" y="2349500"/>
            <a:ext cx="2087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00CC"/>
                </a:solidFill>
                <a:effectLst>
                  <a:outerShdw blurRad="38100" dist="38100" dir="2700000" algn="tl">
                    <a:srgbClr val="000000">
                      <a:alpha val="43137"/>
                    </a:srgbClr>
                  </a:outerShdw>
                </a:effectLst>
                <a:latin typeface="Imprint MT Shadow" charset="0"/>
                <a:cs typeface="Arial" charset="0"/>
              </a:rPr>
              <a:t>ATTRIBUTES</a:t>
            </a:r>
          </a:p>
        </p:txBody>
      </p:sp>
      <p:sp>
        <p:nvSpPr>
          <p:cNvPr id="47126" name="Text Box 23"/>
          <p:cNvSpPr txBox="1">
            <a:spLocks noChangeArrowheads="1"/>
          </p:cNvSpPr>
          <p:nvPr/>
        </p:nvSpPr>
        <p:spPr bwMode="auto">
          <a:xfrm>
            <a:off x="3419475" y="1268413"/>
            <a:ext cx="2736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b="1">
                <a:solidFill>
                  <a:schemeClr val="bg1"/>
                </a:solidFill>
                <a:latin typeface="Times New Roman" charset="0"/>
                <a:ea typeface="ＭＳ Ｐゴシック" charset="0"/>
                <a:cs typeface="ＭＳ Ｐゴシック" charset="0"/>
              </a:defRPr>
            </a:lvl1pPr>
            <a:lvl2pPr marL="742950" indent="-285750" eaLnBrk="0" hangingPunct="0">
              <a:defRPr sz="2400" b="1">
                <a:solidFill>
                  <a:schemeClr val="bg1"/>
                </a:solidFill>
                <a:latin typeface="Times New Roman" charset="0"/>
                <a:ea typeface="ＭＳ Ｐゴシック" charset="0"/>
              </a:defRPr>
            </a:lvl2pPr>
            <a:lvl3pPr marL="1143000" indent="-228600" eaLnBrk="0" hangingPunct="0">
              <a:defRPr sz="2400" b="1">
                <a:solidFill>
                  <a:schemeClr val="bg1"/>
                </a:solidFill>
                <a:latin typeface="Times New Roman" charset="0"/>
                <a:ea typeface="ＭＳ Ｐゴシック" charset="0"/>
              </a:defRPr>
            </a:lvl3pPr>
            <a:lvl4pPr marL="1600200" indent="-228600" eaLnBrk="0" hangingPunct="0">
              <a:defRPr sz="2400" b="1">
                <a:solidFill>
                  <a:schemeClr val="bg1"/>
                </a:solidFill>
                <a:latin typeface="Times New Roman" charset="0"/>
                <a:ea typeface="ＭＳ Ｐゴシック" charset="0"/>
              </a:defRPr>
            </a:lvl4pPr>
            <a:lvl5pPr marL="2057400" indent="-228600" eaLnBrk="0" hangingPunct="0">
              <a:defRPr sz="2400"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400" b="1">
                <a:solidFill>
                  <a:schemeClr val="bg1"/>
                </a:solidFill>
                <a:latin typeface="Times New Roman" charset="0"/>
                <a:ea typeface="ＭＳ Ｐゴシック" charset="0"/>
              </a:defRPr>
            </a:lvl9pPr>
          </a:lstStyle>
          <a:p>
            <a:pPr eaLnBrk="1" hangingPunct="1">
              <a:spcBef>
                <a:spcPct val="50000"/>
              </a:spcBef>
              <a:defRPr/>
            </a:pPr>
            <a:r>
              <a:rPr lang="en-GB" sz="1800" smtClean="0">
                <a:solidFill>
                  <a:srgbClr val="006600"/>
                </a:solidFill>
                <a:effectLst>
                  <a:outerShdw blurRad="38100" dist="38100" dir="2700000" algn="tl">
                    <a:srgbClr val="000000">
                      <a:alpha val="43137"/>
                    </a:srgbClr>
                  </a:outerShdw>
                </a:effectLst>
                <a:latin typeface="Imprint MT Shadow" charset="0"/>
                <a:cs typeface="Arial" charset="0"/>
              </a:rPr>
              <a:t>SKILLS -TRAINING</a:t>
            </a:r>
          </a:p>
        </p:txBody>
      </p:sp>
      <p:sp>
        <p:nvSpPr>
          <p:cNvPr id="827416" name="Text Box 24"/>
          <p:cNvSpPr txBox="1">
            <a:spLocks noChangeArrowheads="1"/>
          </p:cNvSpPr>
          <p:nvPr/>
        </p:nvSpPr>
        <p:spPr bwMode="auto">
          <a:xfrm>
            <a:off x="468313" y="1474788"/>
            <a:ext cx="1511300" cy="461962"/>
          </a:xfrm>
          <a:prstGeom prst="rect">
            <a:avLst/>
          </a:prstGeom>
          <a:noFill/>
          <a:ln w="9525">
            <a:noFill/>
            <a:miter lim="800000"/>
            <a:headEnd/>
            <a:tailEnd/>
          </a:ln>
          <a:effec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dirty="0" smtClean="0">
                <a:solidFill>
                  <a:srgbClr val="FFFFFF"/>
                </a:solidFill>
                <a:effectLst>
                  <a:outerShdw blurRad="38100" dist="38100" dir="2700000" algn="tl">
                    <a:srgbClr val="000000"/>
                  </a:outerShdw>
                </a:effectLst>
                <a:cs typeface="Arial" charset="0"/>
              </a:rPr>
              <a:t>Warmth</a:t>
            </a:r>
          </a:p>
        </p:txBody>
      </p:sp>
      <p:sp>
        <p:nvSpPr>
          <p:cNvPr id="827417" name="Text Box 25"/>
          <p:cNvSpPr txBox="1">
            <a:spLocks noChangeArrowheads="1"/>
          </p:cNvSpPr>
          <p:nvPr/>
        </p:nvSpPr>
        <p:spPr bwMode="auto">
          <a:xfrm>
            <a:off x="250825" y="5880100"/>
            <a:ext cx="1441450" cy="461963"/>
          </a:xfrm>
          <a:prstGeom prst="rect">
            <a:avLst/>
          </a:prstGeom>
          <a:noFill/>
          <a:ln w="9525">
            <a:noFill/>
            <a:miter lim="800000"/>
            <a:headEnd/>
            <a:tailEnd/>
          </a:ln>
          <a:effec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dirty="0" smtClean="0">
                <a:solidFill>
                  <a:srgbClr val="FFFFFF"/>
                </a:solidFill>
                <a:effectLst>
                  <a:outerShdw blurRad="38100" dist="38100" dir="2700000" algn="tl">
                    <a:srgbClr val="000000"/>
                  </a:outerShdw>
                </a:effectLst>
                <a:cs typeface="Arial" charset="0"/>
              </a:rPr>
              <a:t>Warmth</a:t>
            </a:r>
          </a:p>
        </p:txBody>
      </p:sp>
      <p:sp>
        <p:nvSpPr>
          <p:cNvPr id="827418" name="Text Box 26"/>
          <p:cNvSpPr txBox="1">
            <a:spLocks noChangeArrowheads="1"/>
          </p:cNvSpPr>
          <p:nvPr/>
        </p:nvSpPr>
        <p:spPr bwMode="auto">
          <a:xfrm>
            <a:off x="7308850" y="1330325"/>
            <a:ext cx="1439863" cy="461963"/>
          </a:xfrm>
          <a:prstGeom prst="rect">
            <a:avLst/>
          </a:prstGeom>
          <a:noFill/>
          <a:ln w="9525">
            <a:noFill/>
            <a:miter lim="800000"/>
            <a:headEnd/>
            <a:tailEnd/>
          </a:ln>
          <a:effec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dirty="0" smtClean="0">
                <a:solidFill>
                  <a:srgbClr val="FFFFFF"/>
                </a:solidFill>
                <a:effectLst>
                  <a:outerShdw blurRad="38100" dist="38100" dir="2700000" algn="tl">
                    <a:srgbClr val="000000"/>
                  </a:outerShdw>
                </a:effectLst>
                <a:cs typeface="Arial" charset="0"/>
              </a:rPr>
              <a:t>Warmth</a:t>
            </a:r>
          </a:p>
        </p:txBody>
      </p:sp>
      <p:sp>
        <p:nvSpPr>
          <p:cNvPr id="827419" name="Text Box 27"/>
          <p:cNvSpPr txBox="1">
            <a:spLocks noChangeArrowheads="1"/>
          </p:cNvSpPr>
          <p:nvPr/>
        </p:nvSpPr>
        <p:spPr bwMode="auto">
          <a:xfrm>
            <a:off x="7235825" y="5913438"/>
            <a:ext cx="1908175" cy="461962"/>
          </a:xfrm>
          <a:prstGeom prst="rect">
            <a:avLst/>
          </a:prstGeom>
          <a:noFill/>
          <a:ln w="9525">
            <a:noFill/>
            <a:miter lim="800000"/>
            <a:headEnd/>
            <a:tailEnd/>
          </a:ln>
          <a:effectLst/>
        </p:spPr>
        <p:txBody>
          <a:bodyPr>
            <a:spAutoFit/>
          </a:bodyPr>
          <a:lstStyle>
            <a:lvl1pPr marL="342900" indent="-342900" eaLnBrk="0" hangingPunct="0">
              <a:defRPr b="1">
                <a:solidFill>
                  <a:schemeClr val="bg1"/>
                </a:solidFill>
                <a:latin typeface="Times New Roman" charset="0"/>
                <a:ea typeface="ＭＳ Ｐゴシック" charset="0"/>
              </a:defRPr>
            </a:lvl1pPr>
            <a:lvl2pPr marL="742950" indent="-285750" eaLnBrk="0" hangingPunct="0">
              <a:defRPr b="1">
                <a:solidFill>
                  <a:schemeClr val="bg1"/>
                </a:solidFill>
                <a:latin typeface="Times New Roman" charset="0"/>
                <a:ea typeface="ＭＳ Ｐゴシック" charset="0"/>
              </a:defRPr>
            </a:lvl2pPr>
            <a:lvl3pPr marL="1143000" indent="-228600" eaLnBrk="0" hangingPunct="0">
              <a:defRPr b="1">
                <a:solidFill>
                  <a:schemeClr val="bg1"/>
                </a:solidFill>
                <a:latin typeface="Times New Roman" charset="0"/>
                <a:ea typeface="ＭＳ Ｐゴシック" charset="0"/>
              </a:defRPr>
            </a:lvl3pPr>
            <a:lvl4pPr marL="1600200" indent="-228600" eaLnBrk="0" hangingPunct="0">
              <a:defRPr b="1">
                <a:solidFill>
                  <a:schemeClr val="bg1"/>
                </a:solidFill>
                <a:latin typeface="Times New Roman" charset="0"/>
                <a:ea typeface="ＭＳ Ｐゴシック" charset="0"/>
              </a:defRPr>
            </a:lvl4pPr>
            <a:lvl5pPr marL="2057400" indent="-228600" eaLnBrk="0" hangingPunct="0">
              <a:defRPr b="1">
                <a:solidFill>
                  <a:schemeClr val="bg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b="1">
                <a:solidFill>
                  <a:schemeClr val="bg1"/>
                </a:solidFill>
                <a:latin typeface="Times New Roman" charset="0"/>
                <a:ea typeface="ＭＳ Ｐゴシック" charset="0"/>
              </a:defRPr>
            </a:lvl9pPr>
          </a:lstStyle>
          <a:p>
            <a:pPr eaLnBrk="1" hangingPunct="1">
              <a:spcBef>
                <a:spcPct val="50000"/>
              </a:spcBef>
              <a:defRPr/>
            </a:pPr>
            <a:r>
              <a:rPr lang="en-GB" dirty="0" smtClean="0">
                <a:solidFill>
                  <a:srgbClr val="FFFFFF"/>
                </a:solidFill>
                <a:effectLst>
                  <a:outerShdw blurRad="38100" dist="38100" dir="2700000" algn="tl">
                    <a:srgbClr val="000000"/>
                  </a:outerShdw>
                </a:effectLst>
                <a:cs typeface="Arial" charset="0"/>
              </a:rPr>
              <a:t>Warmth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7413">
                                            <p:txEl>
                                              <p:pRg st="0" end="0"/>
                                            </p:txEl>
                                          </p:spTgt>
                                        </p:tgtEl>
                                        <p:attrNameLst>
                                          <p:attrName>style.visibility</p:attrName>
                                        </p:attrNameLst>
                                      </p:cBhvr>
                                      <p:to>
                                        <p:strVal val="visible"/>
                                      </p:to>
                                    </p:set>
                                    <p:anim calcmode="lin" valueType="num">
                                      <p:cBhvr additive="base">
                                        <p:cTn id="7" dur="500" fill="hold"/>
                                        <p:tgtEl>
                                          <p:spTgt spid="8274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7406"/>
                                        </p:tgtEl>
                                        <p:attrNameLst>
                                          <p:attrName>style.visibility</p:attrName>
                                        </p:attrNameLst>
                                      </p:cBhvr>
                                      <p:to>
                                        <p:strVal val="visible"/>
                                      </p:to>
                                    </p:set>
                                    <p:anim calcmode="lin" valueType="num">
                                      <p:cBhvr additive="base">
                                        <p:cTn id="13" dur="500" fill="hold"/>
                                        <p:tgtEl>
                                          <p:spTgt spid="827406"/>
                                        </p:tgtEl>
                                        <p:attrNameLst>
                                          <p:attrName>ppt_x</p:attrName>
                                        </p:attrNameLst>
                                      </p:cBhvr>
                                      <p:tavLst>
                                        <p:tav tm="0">
                                          <p:val>
                                            <p:strVal val="#ppt_x"/>
                                          </p:val>
                                        </p:tav>
                                        <p:tav tm="100000">
                                          <p:val>
                                            <p:strVal val="#ppt_x"/>
                                          </p:val>
                                        </p:tav>
                                      </p:tavLst>
                                    </p:anim>
                                    <p:anim calcmode="lin" valueType="num">
                                      <p:cBhvr additive="base">
                                        <p:cTn id="14" dur="500" fill="hold"/>
                                        <p:tgtEl>
                                          <p:spTgt spid="82740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27414"/>
                                        </p:tgtEl>
                                        <p:attrNameLst>
                                          <p:attrName>style.visibility</p:attrName>
                                        </p:attrNameLst>
                                      </p:cBhvr>
                                      <p:to>
                                        <p:strVal val="visible"/>
                                      </p:to>
                                    </p:set>
                                    <p:anim calcmode="lin" valueType="num">
                                      <p:cBhvr additive="base">
                                        <p:cTn id="17" dur="500" fill="hold"/>
                                        <p:tgtEl>
                                          <p:spTgt spid="827414"/>
                                        </p:tgtEl>
                                        <p:attrNameLst>
                                          <p:attrName>ppt_x</p:attrName>
                                        </p:attrNameLst>
                                      </p:cBhvr>
                                      <p:tavLst>
                                        <p:tav tm="0">
                                          <p:val>
                                            <p:strVal val="#ppt_x"/>
                                          </p:val>
                                        </p:tav>
                                        <p:tav tm="100000">
                                          <p:val>
                                            <p:strVal val="#ppt_x"/>
                                          </p:val>
                                        </p:tav>
                                      </p:tavLst>
                                    </p:anim>
                                    <p:anim calcmode="lin" valueType="num">
                                      <p:cBhvr additive="base">
                                        <p:cTn id="18" dur="500" fill="hold"/>
                                        <p:tgtEl>
                                          <p:spTgt spid="8274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27407"/>
                                        </p:tgtEl>
                                        <p:attrNameLst>
                                          <p:attrName>style.visibility</p:attrName>
                                        </p:attrNameLst>
                                      </p:cBhvr>
                                      <p:to>
                                        <p:strVal val="visible"/>
                                      </p:to>
                                    </p:set>
                                    <p:anim calcmode="lin" valueType="num">
                                      <p:cBhvr additive="base">
                                        <p:cTn id="21" dur="500" fill="hold"/>
                                        <p:tgtEl>
                                          <p:spTgt spid="827407"/>
                                        </p:tgtEl>
                                        <p:attrNameLst>
                                          <p:attrName>ppt_x</p:attrName>
                                        </p:attrNameLst>
                                      </p:cBhvr>
                                      <p:tavLst>
                                        <p:tav tm="0">
                                          <p:val>
                                            <p:strVal val="#ppt_x"/>
                                          </p:val>
                                        </p:tav>
                                        <p:tav tm="100000">
                                          <p:val>
                                            <p:strVal val="#ppt_x"/>
                                          </p:val>
                                        </p:tav>
                                      </p:tavLst>
                                    </p:anim>
                                    <p:anim calcmode="lin" valueType="num">
                                      <p:cBhvr additive="base">
                                        <p:cTn id="22" dur="500" fill="hold"/>
                                        <p:tgtEl>
                                          <p:spTgt spid="82740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27408"/>
                                        </p:tgtEl>
                                        <p:attrNameLst>
                                          <p:attrName>style.visibility</p:attrName>
                                        </p:attrNameLst>
                                      </p:cBhvr>
                                      <p:to>
                                        <p:strVal val="visible"/>
                                      </p:to>
                                    </p:set>
                                    <p:anim calcmode="lin" valueType="num">
                                      <p:cBhvr additive="base">
                                        <p:cTn id="25" dur="500" fill="hold"/>
                                        <p:tgtEl>
                                          <p:spTgt spid="827408"/>
                                        </p:tgtEl>
                                        <p:attrNameLst>
                                          <p:attrName>ppt_x</p:attrName>
                                        </p:attrNameLst>
                                      </p:cBhvr>
                                      <p:tavLst>
                                        <p:tav tm="0">
                                          <p:val>
                                            <p:strVal val="#ppt_x"/>
                                          </p:val>
                                        </p:tav>
                                        <p:tav tm="100000">
                                          <p:val>
                                            <p:strVal val="#ppt_x"/>
                                          </p:val>
                                        </p:tav>
                                      </p:tavLst>
                                    </p:anim>
                                    <p:anim calcmode="lin" valueType="num">
                                      <p:cBhvr additive="base">
                                        <p:cTn id="26" dur="500" fill="hold"/>
                                        <p:tgtEl>
                                          <p:spTgt spid="82740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27409"/>
                                        </p:tgtEl>
                                        <p:attrNameLst>
                                          <p:attrName>style.visibility</p:attrName>
                                        </p:attrNameLst>
                                      </p:cBhvr>
                                      <p:to>
                                        <p:strVal val="visible"/>
                                      </p:to>
                                    </p:set>
                                    <p:anim calcmode="lin" valueType="num">
                                      <p:cBhvr additive="base">
                                        <p:cTn id="29" dur="500" fill="hold"/>
                                        <p:tgtEl>
                                          <p:spTgt spid="827409"/>
                                        </p:tgtEl>
                                        <p:attrNameLst>
                                          <p:attrName>ppt_x</p:attrName>
                                        </p:attrNameLst>
                                      </p:cBhvr>
                                      <p:tavLst>
                                        <p:tav tm="0">
                                          <p:val>
                                            <p:strVal val="#ppt_x"/>
                                          </p:val>
                                        </p:tav>
                                        <p:tav tm="100000">
                                          <p:val>
                                            <p:strVal val="#ppt_x"/>
                                          </p:val>
                                        </p:tav>
                                      </p:tavLst>
                                    </p:anim>
                                    <p:anim calcmode="lin" valueType="num">
                                      <p:cBhvr additive="base">
                                        <p:cTn id="30" dur="500" fill="hold"/>
                                        <p:tgtEl>
                                          <p:spTgt spid="8274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27405"/>
                                        </p:tgtEl>
                                        <p:attrNameLst>
                                          <p:attrName>style.visibility</p:attrName>
                                        </p:attrNameLst>
                                      </p:cBhvr>
                                      <p:to>
                                        <p:strVal val="visible"/>
                                      </p:to>
                                    </p:set>
                                    <p:anim calcmode="lin" valueType="num">
                                      <p:cBhvr additive="base">
                                        <p:cTn id="33" dur="500" fill="hold"/>
                                        <p:tgtEl>
                                          <p:spTgt spid="827405"/>
                                        </p:tgtEl>
                                        <p:attrNameLst>
                                          <p:attrName>ppt_x</p:attrName>
                                        </p:attrNameLst>
                                      </p:cBhvr>
                                      <p:tavLst>
                                        <p:tav tm="0">
                                          <p:val>
                                            <p:strVal val="#ppt_x"/>
                                          </p:val>
                                        </p:tav>
                                        <p:tav tm="100000">
                                          <p:val>
                                            <p:strVal val="#ppt_x"/>
                                          </p:val>
                                        </p:tav>
                                      </p:tavLst>
                                    </p:anim>
                                    <p:anim calcmode="lin" valueType="num">
                                      <p:cBhvr additive="base">
                                        <p:cTn id="34" dur="500" fill="hold"/>
                                        <p:tgtEl>
                                          <p:spTgt spid="82740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27411"/>
                                        </p:tgtEl>
                                        <p:attrNameLst>
                                          <p:attrName>style.visibility</p:attrName>
                                        </p:attrNameLst>
                                      </p:cBhvr>
                                      <p:to>
                                        <p:strVal val="visible"/>
                                      </p:to>
                                    </p:set>
                                    <p:anim calcmode="lin" valueType="num">
                                      <p:cBhvr additive="base">
                                        <p:cTn id="37" dur="500" fill="hold"/>
                                        <p:tgtEl>
                                          <p:spTgt spid="827411"/>
                                        </p:tgtEl>
                                        <p:attrNameLst>
                                          <p:attrName>ppt_x</p:attrName>
                                        </p:attrNameLst>
                                      </p:cBhvr>
                                      <p:tavLst>
                                        <p:tav tm="0">
                                          <p:val>
                                            <p:strVal val="#ppt_x"/>
                                          </p:val>
                                        </p:tav>
                                        <p:tav tm="100000">
                                          <p:val>
                                            <p:strVal val="#ppt_x"/>
                                          </p:val>
                                        </p:tav>
                                      </p:tavLst>
                                    </p:anim>
                                    <p:anim calcmode="lin" valueType="num">
                                      <p:cBhvr additive="base">
                                        <p:cTn id="38" dur="500" fill="hold"/>
                                        <p:tgtEl>
                                          <p:spTgt spid="82741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7416"/>
                                        </p:tgtEl>
                                        <p:attrNameLst>
                                          <p:attrName>style.visibility</p:attrName>
                                        </p:attrNameLst>
                                      </p:cBhvr>
                                      <p:to>
                                        <p:strVal val="visible"/>
                                      </p:to>
                                    </p:set>
                                    <p:anim calcmode="lin" valueType="num">
                                      <p:cBhvr additive="base">
                                        <p:cTn id="43" dur="500" fill="hold"/>
                                        <p:tgtEl>
                                          <p:spTgt spid="827416"/>
                                        </p:tgtEl>
                                        <p:attrNameLst>
                                          <p:attrName>ppt_x</p:attrName>
                                        </p:attrNameLst>
                                      </p:cBhvr>
                                      <p:tavLst>
                                        <p:tav tm="0">
                                          <p:val>
                                            <p:strVal val="#ppt_x"/>
                                          </p:val>
                                        </p:tav>
                                        <p:tav tm="100000">
                                          <p:val>
                                            <p:strVal val="#ppt_x"/>
                                          </p:val>
                                        </p:tav>
                                      </p:tavLst>
                                    </p:anim>
                                    <p:anim calcmode="lin" valueType="num">
                                      <p:cBhvr additive="base">
                                        <p:cTn id="44" dur="500" fill="hold"/>
                                        <p:tgtEl>
                                          <p:spTgt spid="8274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27418"/>
                                        </p:tgtEl>
                                        <p:attrNameLst>
                                          <p:attrName>style.visibility</p:attrName>
                                        </p:attrNameLst>
                                      </p:cBhvr>
                                      <p:to>
                                        <p:strVal val="visible"/>
                                      </p:to>
                                    </p:set>
                                    <p:anim calcmode="lin" valueType="num">
                                      <p:cBhvr additive="base">
                                        <p:cTn id="47" dur="500" fill="hold"/>
                                        <p:tgtEl>
                                          <p:spTgt spid="827418"/>
                                        </p:tgtEl>
                                        <p:attrNameLst>
                                          <p:attrName>ppt_x</p:attrName>
                                        </p:attrNameLst>
                                      </p:cBhvr>
                                      <p:tavLst>
                                        <p:tav tm="0">
                                          <p:val>
                                            <p:strVal val="#ppt_x"/>
                                          </p:val>
                                        </p:tav>
                                        <p:tav tm="100000">
                                          <p:val>
                                            <p:strVal val="#ppt_x"/>
                                          </p:val>
                                        </p:tav>
                                      </p:tavLst>
                                    </p:anim>
                                    <p:anim calcmode="lin" valueType="num">
                                      <p:cBhvr additive="base">
                                        <p:cTn id="48" dur="500" fill="hold"/>
                                        <p:tgtEl>
                                          <p:spTgt spid="8274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27419"/>
                                        </p:tgtEl>
                                        <p:attrNameLst>
                                          <p:attrName>style.visibility</p:attrName>
                                        </p:attrNameLst>
                                      </p:cBhvr>
                                      <p:to>
                                        <p:strVal val="visible"/>
                                      </p:to>
                                    </p:set>
                                    <p:anim calcmode="lin" valueType="num">
                                      <p:cBhvr additive="base">
                                        <p:cTn id="51" dur="500" fill="hold"/>
                                        <p:tgtEl>
                                          <p:spTgt spid="827419"/>
                                        </p:tgtEl>
                                        <p:attrNameLst>
                                          <p:attrName>ppt_x</p:attrName>
                                        </p:attrNameLst>
                                      </p:cBhvr>
                                      <p:tavLst>
                                        <p:tav tm="0">
                                          <p:val>
                                            <p:strVal val="#ppt_x"/>
                                          </p:val>
                                        </p:tav>
                                        <p:tav tm="100000">
                                          <p:val>
                                            <p:strVal val="#ppt_x"/>
                                          </p:val>
                                        </p:tav>
                                      </p:tavLst>
                                    </p:anim>
                                    <p:anim calcmode="lin" valueType="num">
                                      <p:cBhvr additive="base">
                                        <p:cTn id="52" dur="500" fill="hold"/>
                                        <p:tgtEl>
                                          <p:spTgt spid="8274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27417"/>
                                        </p:tgtEl>
                                        <p:attrNameLst>
                                          <p:attrName>style.visibility</p:attrName>
                                        </p:attrNameLst>
                                      </p:cBhvr>
                                      <p:to>
                                        <p:strVal val="visible"/>
                                      </p:to>
                                    </p:set>
                                    <p:anim calcmode="lin" valueType="num">
                                      <p:cBhvr additive="base">
                                        <p:cTn id="55" dur="500" fill="hold"/>
                                        <p:tgtEl>
                                          <p:spTgt spid="827417"/>
                                        </p:tgtEl>
                                        <p:attrNameLst>
                                          <p:attrName>ppt_x</p:attrName>
                                        </p:attrNameLst>
                                      </p:cBhvr>
                                      <p:tavLst>
                                        <p:tav tm="0">
                                          <p:val>
                                            <p:strVal val="#ppt_x"/>
                                          </p:val>
                                        </p:tav>
                                        <p:tav tm="100000">
                                          <p:val>
                                            <p:strVal val="#ppt_x"/>
                                          </p:val>
                                        </p:tav>
                                      </p:tavLst>
                                    </p:anim>
                                    <p:anim calcmode="lin" valueType="num">
                                      <p:cBhvr additive="base">
                                        <p:cTn id="56" dur="500" fill="hold"/>
                                        <p:tgtEl>
                                          <p:spTgt spid="8274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827398">
                                            <p:txEl>
                                              <p:pRg st="0" end="0"/>
                                            </p:txEl>
                                          </p:spTgt>
                                        </p:tgtEl>
                                        <p:attrNameLst>
                                          <p:attrName>style.visibility</p:attrName>
                                        </p:attrNameLst>
                                      </p:cBhvr>
                                      <p:to>
                                        <p:strVal val="visible"/>
                                      </p:to>
                                    </p:set>
                                    <p:animEffect transition="in" filter="fade">
                                      <p:cBhvr>
                                        <p:cTn id="61" dur="2000"/>
                                        <p:tgtEl>
                                          <p:spTgt spid="827398">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827400">
                                            <p:txEl>
                                              <p:pRg st="0" end="0"/>
                                            </p:txEl>
                                          </p:spTgt>
                                        </p:tgtEl>
                                        <p:attrNameLst>
                                          <p:attrName>style.visibility</p:attrName>
                                        </p:attrNameLst>
                                      </p:cBhvr>
                                      <p:to>
                                        <p:strVal val="visible"/>
                                      </p:to>
                                    </p:set>
                                    <p:animEffect transition="in" filter="fade">
                                      <p:cBhvr>
                                        <p:cTn id="66" dur="2000"/>
                                        <p:tgtEl>
                                          <p:spTgt spid="827400">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827401">
                                            <p:txEl>
                                              <p:pRg st="0" end="0"/>
                                            </p:txEl>
                                          </p:spTgt>
                                        </p:tgtEl>
                                        <p:attrNameLst>
                                          <p:attrName>style.visibility</p:attrName>
                                        </p:attrNameLst>
                                      </p:cBhvr>
                                      <p:to>
                                        <p:strVal val="visible"/>
                                      </p:to>
                                    </p:set>
                                    <p:animEffect transition="in" filter="fade">
                                      <p:cBhvr>
                                        <p:cTn id="71" dur="2000"/>
                                        <p:tgtEl>
                                          <p:spTgt spid="827401">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827402">
                                            <p:txEl>
                                              <p:pRg st="0" end="0"/>
                                            </p:txEl>
                                          </p:spTgt>
                                        </p:tgtEl>
                                        <p:attrNameLst>
                                          <p:attrName>style.visibility</p:attrName>
                                        </p:attrNameLst>
                                      </p:cBhvr>
                                      <p:to>
                                        <p:strVal val="visible"/>
                                      </p:to>
                                    </p:set>
                                    <p:animEffect transition="in" filter="fade">
                                      <p:cBhvr>
                                        <p:cTn id="76" dur="2000"/>
                                        <p:tgtEl>
                                          <p:spTgt spid="827402">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827397">
                                            <p:txEl>
                                              <p:pRg st="0" end="0"/>
                                            </p:txEl>
                                          </p:spTgt>
                                        </p:tgtEl>
                                        <p:attrNameLst>
                                          <p:attrName>style.visibility</p:attrName>
                                        </p:attrNameLst>
                                      </p:cBhvr>
                                      <p:to>
                                        <p:strVal val="visible"/>
                                      </p:to>
                                    </p:set>
                                    <p:animEffect transition="in" filter="fade">
                                      <p:cBhvr>
                                        <p:cTn id="81" dur="2000"/>
                                        <p:tgtEl>
                                          <p:spTgt spid="827397">
                                            <p:txEl>
                                              <p:pRg st="0" end="0"/>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nodeType="clickEffect">
                                  <p:stCondLst>
                                    <p:cond delay="0"/>
                                  </p:stCondLst>
                                  <p:childTnLst>
                                    <p:set>
                                      <p:cBhvr>
                                        <p:cTn id="85" dur="1" fill="hold">
                                          <p:stCondLst>
                                            <p:cond delay="0"/>
                                          </p:stCondLst>
                                        </p:cTn>
                                        <p:tgtEl>
                                          <p:spTgt spid="827403">
                                            <p:txEl>
                                              <p:pRg st="0" end="0"/>
                                            </p:txEl>
                                          </p:spTgt>
                                        </p:tgtEl>
                                        <p:attrNameLst>
                                          <p:attrName>style.visibility</p:attrName>
                                        </p:attrNameLst>
                                      </p:cBhvr>
                                      <p:to>
                                        <p:strVal val="visible"/>
                                      </p:to>
                                    </p:set>
                                    <p:animEffect transition="in" filter="fade">
                                      <p:cBhvr>
                                        <p:cTn id="86" dur="2000"/>
                                        <p:tgtEl>
                                          <p:spTgt spid="827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05" grpId="0"/>
      <p:bldP spid="827406" grpId="0"/>
      <p:bldP spid="827407" grpId="0"/>
      <p:bldP spid="827408" grpId="0"/>
      <p:bldP spid="827409" grpId="0"/>
      <p:bldP spid="827411" grpId="0"/>
      <p:bldP spid="827414" grpId="0"/>
      <p:bldP spid="827416" grpId="0"/>
      <p:bldP spid="827417" grpId="0"/>
      <p:bldP spid="827418" grpId="0"/>
      <p:bldP spid="82741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a:defRPr/>
            </a:pPr>
            <a:r>
              <a:rPr lang="en-US" dirty="0">
                <a:solidFill>
                  <a:srgbClr val="FFFFFF"/>
                </a:solidFill>
                <a:latin typeface="Calibri" charset="0"/>
                <a:ea typeface="ＭＳ Ｐゴシック" charset="0"/>
              </a:rPr>
              <a:t>Three </a:t>
            </a:r>
            <a:r>
              <a:rPr lang="en-US" dirty="0" smtClean="0">
                <a:solidFill>
                  <a:srgbClr val="FFFFFF"/>
                </a:solidFill>
                <a:latin typeface="Calibri" charset="0"/>
                <a:ea typeface="ＭＳ Ｐゴシック" charset="0"/>
              </a:rPr>
              <a:t>Compassionate </a:t>
            </a:r>
            <a:r>
              <a:rPr lang="en-US" dirty="0">
                <a:solidFill>
                  <a:srgbClr val="FFFFFF"/>
                </a:solidFill>
                <a:latin typeface="Calibri" charset="0"/>
                <a:ea typeface="ＭＳ Ｐゴシック" charset="0"/>
              </a:rPr>
              <a:t>Cycles</a:t>
            </a:r>
          </a:p>
        </p:txBody>
      </p:sp>
      <p:grpSp>
        <p:nvGrpSpPr>
          <p:cNvPr id="181250" name="Group 5"/>
          <p:cNvGrpSpPr>
            <a:grpSpLocks/>
          </p:cNvGrpSpPr>
          <p:nvPr/>
        </p:nvGrpSpPr>
        <p:grpSpPr bwMode="auto">
          <a:xfrm>
            <a:off x="520700" y="1739900"/>
            <a:ext cx="8102600" cy="4292600"/>
            <a:chOff x="520700" y="1739900"/>
            <a:chExt cx="8102600" cy="4292600"/>
          </a:xfrm>
        </p:grpSpPr>
        <p:grpSp>
          <p:nvGrpSpPr>
            <p:cNvPr id="181251" name="Group 36"/>
            <p:cNvGrpSpPr>
              <a:grpSpLocks/>
            </p:cNvGrpSpPr>
            <p:nvPr/>
          </p:nvGrpSpPr>
          <p:grpSpPr bwMode="auto">
            <a:xfrm>
              <a:off x="520700" y="1739900"/>
              <a:ext cx="8102600" cy="4292600"/>
              <a:chOff x="520700" y="1739900"/>
              <a:chExt cx="8102600" cy="4292600"/>
            </a:xfrm>
          </p:grpSpPr>
          <p:sp>
            <p:nvSpPr>
              <p:cNvPr id="181264" name="Rectangle 3"/>
              <p:cNvSpPr>
                <a:spLocks noChangeArrowheads="1"/>
              </p:cNvSpPr>
              <p:nvPr/>
            </p:nvSpPr>
            <p:spPr bwMode="auto">
              <a:xfrm>
                <a:off x="520700" y="1739900"/>
                <a:ext cx="8102600" cy="4292600"/>
              </a:xfrm>
              <a:prstGeom prst="rect">
                <a:avLst/>
              </a:prstGeom>
              <a:noFill/>
              <a:ln w="1270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Calibri" charset="0"/>
                </a:endParaRPr>
              </a:p>
            </p:txBody>
          </p:sp>
          <p:sp>
            <p:nvSpPr>
              <p:cNvPr id="181265" name="Rectangle 4"/>
              <p:cNvSpPr>
                <a:spLocks noChangeArrowheads="1"/>
              </p:cNvSpPr>
              <p:nvPr/>
            </p:nvSpPr>
            <p:spPr bwMode="auto">
              <a:xfrm>
                <a:off x="609600" y="1828800"/>
                <a:ext cx="18280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endParaRPr lang="en-US" sz="1800" b="1">
                  <a:solidFill>
                    <a:srgbClr val="008000"/>
                  </a:solidFill>
                  <a:latin typeface="Calibri" charset="0"/>
                </a:endParaRPr>
              </a:p>
            </p:txBody>
          </p:sp>
          <p:grpSp>
            <p:nvGrpSpPr>
              <p:cNvPr id="181266" name="Group 30"/>
              <p:cNvGrpSpPr>
                <a:grpSpLocks/>
              </p:cNvGrpSpPr>
              <p:nvPr/>
            </p:nvGrpSpPr>
            <p:grpSpPr bwMode="auto">
              <a:xfrm>
                <a:off x="1939927" y="3108326"/>
                <a:ext cx="5184776" cy="1330326"/>
                <a:chOff x="1222" y="1958"/>
                <a:chExt cx="3266" cy="838"/>
              </a:xfrm>
            </p:grpSpPr>
            <p:sp>
              <p:nvSpPr>
                <p:cNvPr id="181269" name="Line 14"/>
                <p:cNvSpPr>
                  <a:spLocks noChangeShapeType="1"/>
                </p:cNvSpPr>
                <p:nvPr/>
              </p:nvSpPr>
              <p:spPr bwMode="auto">
                <a:xfrm>
                  <a:off x="1932" y="2070"/>
                  <a:ext cx="586" cy="56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270" name="Line 15"/>
                <p:cNvSpPr>
                  <a:spLocks noChangeShapeType="1"/>
                </p:cNvSpPr>
                <p:nvPr/>
              </p:nvSpPr>
              <p:spPr bwMode="auto">
                <a:xfrm flipH="1">
                  <a:off x="1863" y="2076"/>
                  <a:ext cx="728" cy="62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1271" name="Group 19"/>
                <p:cNvGrpSpPr>
                  <a:grpSpLocks/>
                </p:cNvGrpSpPr>
                <p:nvPr/>
              </p:nvGrpSpPr>
              <p:grpSpPr bwMode="auto">
                <a:xfrm>
                  <a:off x="1222" y="1958"/>
                  <a:ext cx="832" cy="838"/>
                  <a:chOff x="1222" y="1958"/>
                  <a:chExt cx="832" cy="838"/>
                </a:xfrm>
              </p:grpSpPr>
              <p:sp>
                <p:nvSpPr>
                  <p:cNvPr id="181282" name="Oval 16"/>
                  <p:cNvSpPr>
                    <a:spLocks noChangeArrowheads="1"/>
                  </p:cNvSpPr>
                  <p:nvPr/>
                </p:nvSpPr>
                <p:spPr bwMode="auto">
                  <a:xfrm>
                    <a:off x="1222" y="1958"/>
                    <a:ext cx="832" cy="838"/>
                  </a:xfrm>
                  <a:prstGeom prst="ellipse">
                    <a:avLst/>
                  </a:prstGeom>
                  <a:noFill/>
                  <a:ln w="1016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Calibri" charset="0"/>
                    </a:endParaRPr>
                  </a:p>
                </p:txBody>
              </p:sp>
              <p:sp>
                <p:nvSpPr>
                  <p:cNvPr id="181283" name="Freeform 17"/>
                  <p:cNvSpPr>
                    <a:spLocks/>
                  </p:cNvSpPr>
                  <p:nvPr/>
                </p:nvSpPr>
                <p:spPr bwMode="auto">
                  <a:xfrm>
                    <a:off x="1865" y="2601"/>
                    <a:ext cx="130" cy="131"/>
                  </a:xfrm>
                  <a:custGeom>
                    <a:avLst/>
                    <a:gdLst>
                      <a:gd name="T0" fmla="*/ 0 w 130"/>
                      <a:gd name="T1" fmla="*/ 0 h 131"/>
                      <a:gd name="T2" fmla="*/ 0 w 130"/>
                      <a:gd name="T3" fmla="*/ 130 h 131"/>
                      <a:gd name="T4" fmla="*/ 129 w 130"/>
                      <a:gd name="T5" fmla="*/ 130 h 131"/>
                      <a:gd name="T6" fmla="*/ 0 w 130"/>
                      <a:gd name="T7" fmla="*/ 0 h 131"/>
                      <a:gd name="T8" fmla="*/ 0 60000 65536"/>
                      <a:gd name="T9" fmla="*/ 0 60000 65536"/>
                      <a:gd name="T10" fmla="*/ 0 60000 65536"/>
                      <a:gd name="T11" fmla="*/ 0 60000 65536"/>
                      <a:gd name="T12" fmla="*/ 0 w 130"/>
                      <a:gd name="T13" fmla="*/ 0 h 131"/>
                      <a:gd name="T14" fmla="*/ 130 w 130"/>
                      <a:gd name="T15" fmla="*/ 131 h 131"/>
                    </a:gdLst>
                    <a:ahLst/>
                    <a:cxnLst>
                      <a:cxn ang="T8">
                        <a:pos x="T0" y="T1"/>
                      </a:cxn>
                      <a:cxn ang="T9">
                        <a:pos x="T2" y="T3"/>
                      </a:cxn>
                      <a:cxn ang="T10">
                        <a:pos x="T4" y="T5"/>
                      </a:cxn>
                      <a:cxn ang="T11">
                        <a:pos x="T6" y="T7"/>
                      </a:cxn>
                    </a:cxnLst>
                    <a:rect l="T12" t="T13" r="T14" b="T15"/>
                    <a:pathLst>
                      <a:path w="130" h="131">
                        <a:moveTo>
                          <a:pt x="0" y="0"/>
                        </a:moveTo>
                        <a:lnTo>
                          <a:pt x="0" y="130"/>
                        </a:lnTo>
                        <a:lnTo>
                          <a:pt x="129" y="130"/>
                        </a:lnTo>
                        <a:lnTo>
                          <a:pt x="0" y="0"/>
                        </a:lnTo>
                      </a:path>
                    </a:pathLst>
                  </a:custGeom>
                  <a:solidFill>
                    <a:schemeClr val="hlink"/>
                  </a:solidFill>
                  <a:ln w="12700" cap="rnd">
                    <a:solidFill>
                      <a:srgbClr val="676767"/>
                    </a:solidFill>
                    <a:round/>
                    <a:headEnd/>
                    <a:tailEnd/>
                  </a:ln>
                </p:spPr>
                <p:txBody>
                  <a:bodyPr/>
                  <a:lstStyle/>
                  <a:p>
                    <a:endParaRPr lang="en-US"/>
                  </a:p>
                </p:txBody>
              </p:sp>
              <p:sp>
                <p:nvSpPr>
                  <p:cNvPr id="181284" name="Freeform 18"/>
                  <p:cNvSpPr>
                    <a:spLocks/>
                  </p:cNvSpPr>
                  <p:nvPr/>
                </p:nvSpPr>
                <p:spPr bwMode="auto">
                  <a:xfrm>
                    <a:off x="1264" y="2004"/>
                    <a:ext cx="127" cy="128"/>
                  </a:xfrm>
                  <a:custGeom>
                    <a:avLst/>
                    <a:gdLst>
                      <a:gd name="T0" fmla="*/ 126 w 127"/>
                      <a:gd name="T1" fmla="*/ 127 h 128"/>
                      <a:gd name="T2" fmla="*/ 126 w 127"/>
                      <a:gd name="T3" fmla="*/ 0 h 128"/>
                      <a:gd name="T4" fmla="*/ 0 w 127"/>
                      <a:gd name="T5" fmla="*/ 0 h 128"/>
                      <a:gd name="T6" fmla="*/ 126 w 127"/>
                      <a:gd name="T7" fmla="*/ 127 h 128"/>
                      <a:gd name="T8" fmla="*/ 0 60000 65536"/>
                      <a:gd name="T9" fmla="*/ 0 60000 65536"/>
                      <a:gd name="T10" fmla="*/ 0 60000 65536"/>
                      <a:gd name="T11" fmla="*/ 0 60000 65536"/>
                      <a:gd name="T12" fmla="*/ 0 w 127"/>
                      <a:gd name="T13" fmla="*/ 0 h 128"/>
                      <a:gd name="T14" fmla="*/ 127 w 127"/>
                      <a:gd name="T15" fmla="*/ 128 h 128"/>
                    </a:gdLst>
                    <a:ahLst/>
                    <a:cxnLst>
                      <a:cxn ang="T8">
                        <a:pos x="T0" y="T1"/>
                      </a:cxn>
                      <a:cxn ang="T9">
                        <a:pos x="T2" y="T3"/>
                      </a:cxn>
                      <a:cxn ang="T10">
                        <a:pos x="T4" y="T5"/>
                      </a:cxn>
                      <a:cxn ang="T11">
                        <a:pos x="T6" y="T7"/>
                      </a:cxn>
                    </a:cxnLst>
                    <a:rect l="T12" t="T13" r="T14" b="T15"/>
                    <a:pathLst>
                      <a:path w="127" h="128">
                        <a:moveTo>
                          <a:pt x="126" y="127"/>
                        </a:moveTo>
                        <a:lnTo>
                          <a:pt x="126" y="0"/>
                        </a:lnTo>
                        <a:lnTo>
                          <a:pt x="0" y="0"/>
                        </a:lnTo>
                        <a:lnTo>
                          <a:pt x="126" y="127"/>
                        </a:lnTo>
                      </a:path>
                    </a:pathLst>
                  </a:custGeom>
                  <a:solidFill>
                    <a:schemeClr val="hlink"/>
                  </a:solidFill>
                  <a:ln w="12700" cap="rnd">
                    <a:solidFill>
                      <a:srgbClr val="676767"/>
                    </a:solidFill>
                    <a:round/>
                    <a:headEnd/>
                    <a:tailEnd/>
                  </a:ln>
                </p:spPr>
                <p:txBody>
                  <a:bodyPr/>
                  <a:lstStyle/>
                  <a:p>
                    <a:endParaRPr lang="en-US"/>
                  </a:p>
                </p:txBody>
              </p:sp>
            </p:grpSp>
            <p:sp>
              <p:nvSpPr>
                <p:cNvPr id="181272" name="Line 20"/>
                <p:cNvSpPr>
                  <a:spLocks noChangeShapeType="1"/>
                </p:cNvSpPr>
                <p:nvPr/>
              </p:nvSpPr>
              <p:spPr bwMode="auto">
                <a:xfrm>
                  <a:off x="3171" y="2084"/>
                  <a:ext cx="586" cy="59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273" name="Line 21"/>
                <p:cNvSpPr>
                  <a:spLocks noChangeShapeType="1"/>
                </p:cNvSpPr>
                <p:nvPr/>
              </p:nvSpPr>
              <p:spPr bwMode="auto">
                <a:xfrm flipH="1">
                  <a:off x="3176" y="2095"/>
                  <a:ext cx="590" cy="55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81274" name="Group 29"/>
                <p:cNvGrpSpPr>
                  <a:grpSpLocks/>
                </p:cNvGrpSpPr>
                <p:nvPr/>
              </p:nvGrpSpPr>
              <p:grpSpPr bwMode="auto">
                <a:xfrm>
                  <a:off x="2446" y="1958"/>
                  <a:ext cx="833" cy="838"/>
                  <a:chOff x="2446" y="1958"/>
                  <a:chExt cx="833" cy="838"/>
                </a:xfrm>
              </p:grpSpPr>
              <p:sp>
                <p:nvSpPr>
                  <p:cNvPr id="181279" name="Oval 22"/>
                  <p:cNvSpPr>
                    <a:spLocks noChangeArrowheads="1"/>
                  </p:cNvSpPr>
                  <p:nvPr/>
                </p:nvSpPr>
                <p:spPr bwMode="auto">
                  <a:xfrm>
                    <a:off x="2446" y="1958"/>
                    <a:ext cx="833" cy="838"/>
                  </a:xfrm>
                  <a:prstGeom prst="ellipse">
                    <a:avLst/>
                  </a:prstGeom>
                  <a:noFill/>
                  <a:ln w="1016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Calibri" charset="0"/>
                    </a:endParaRPr>
                  </a:p>
                </p:txBody>
              </p:sp>
              <p:sp>
                <p:nvSpPr>
                  <p:cNvPr id="181280" name="Freeform 23"/>
                  <p:cNvSpPr>
                    <a:spLocks/>
                  </p:cNvSpPr>
                  <p:nvPr/>
                </p:nvSpPr>
                <p:spPr bwMode="auto">
                  <a:xfrm>
                    <a:off x="2472" y="2606"/>
                    <a:ext cx="131" cy="130"/>
                  </a:xfrm>
                  <a:custGeom>
                    <a:avLst/>
                    <a:gdLst>
                      <a:gd name="T0" fmla="*/ 0 w 131"/>
                      <a:gd name="T1" fmla="*/ 128 h 130"/>
                      <a:gd name="T2" fmla="*/ 129 w 131"/>
                      <a:gd name="T3" fmla="*/ 129 h 130"/>
                      <a:gd name="T4" fmla="*/ 130 w 131"/>
                      <a:gd name="T5" fmla="*/ 0 h 130"/>
                      <a:gd name="T6" fmla="*/ 0 w 131"/>
                      <a:gd name="T7" fmla="*/ 128 h 130"/>
                      <a:gd name="T8" fmla="*/ 0 60000 65536"/>
                      <a:gd name="T9" fmla="*/ 0 60000 65536"/>
                      <a:gd name="T10" fmla="*/ 0 60000 65536"/>
                      <a:gd name="T11" fmla="*/ 0 60000 65536"/>
                      <a:gd name="T12" fmla="*/ 0 w 131"/>
                      <a:gd name="T13" fmla="*/ 0 h 130"/>
                      <a:gd name="T14" fmla="*/ 131 w 131"/>
                      <a:gd name="T15" fmla="*/ 130 h 130"/>
                    </a:gdLst>
                    <a:ahLst/>
                    <a:cxnLst>
                      <a:cxn ang="T8">
                        <a:pos x="T0" y="T1"/>
                      </a:cxn>
                      <a:cxn ang="T9">
                        <a:pos x="T2" y="T3"/>
                      </a:cxn>
                      <a:cxn ang="T10">
                        <a:pos x="T4" y="T5"/>
                      </a:cxn>
                      <a:cxn ang="T11">
                        <a:pos x="T6" y="T7"/>
                      </a:cxn>
                    </a:cxnLst>
                    <a:rect l="T12" t="T13" r="T14" b="T15"/>
                    <a:pathLst>
                      <a:path w="131" h="130">
                        <a:moveTo>
                          <a:pt x="0" y="128"/>
                        </a:moveTo>
                        <a:lnTo>
                          <a:pt x="129" y="129"/>
                        </a:lnTo>
                        <a:lnTo>
                          <a:pt x="130" y="0"/>
                        </a:lnTo>
                        <a:lnTo>
                          <a:pt x="0" y="128"/>
                        </a:lnTo>
                      </a:path>
                    </a:pathLst>
                  </a:custGeom>
                  <a:solidFill>
                    <a:schemeClr val="hlink"/>
                  </a:solidFill>
                  <a:ln w="12700" cap="rnd">
                    <a:solidFill>
                      <a:srgbClr val="676767"/>
                    </a:solidFill>
                    <a:round/>
                    <a:headEnd/>
                    <a:tailEnd/>
                  </a:ln>
                </p:spPr>
                <p:txBody>
                  <a:bodyPr/>
                  <a:lstStyle/>
                  <a:p>
                    <a:endParaRPr lang="en-US"/>
                  </a:p>
                </p:txBody>
              </p:sp>
              <p:sp>
                <p:nvSpPr>
                  <p:cNvPr id="181281" name="Freeform 24"/>
                  <p:cNvSpPr>
                    <a:spLocks/>
                  </p:cNvSpPr>
                  <p:nvPr/>
                </p:nvSpPr>
                <p:spPr bwMode="auto">
                  <a:xfrm>
                    <a:off x="3076" y="2019"/>
                    <a:ext cx="132" cy="130"/>
                  </a:xfrm>
                  <a:custGeom>
                    <a:avLst/>
                    <a:gdLst>
                      <a:gd name="T0" fmla="*/ 131 w 132"/>
                      <a:gd name="T1" fmla="*/ 0 h 130"/>
                      <a:gd name="T2" fmla="*/ 0 w 132"/>
                      <a:gd name="T3" fmla="*/ 0 h 130"/>
                      <a:gd name="T4" fmla="*/ 0 w 132"/>
                      <a:gd name="T5" fmla="*/ 129 h 130"/>
                      <a:gd name="T6" fmla="*/ 131 w 132"/>
                      <a:gd name="T7" fmla="*/ 0 h 130"/>
                      <a:gd name="T8" fmla="*/ 0 60000 65536"/>
                      <a:gd name="T9" fmla="*/ 0 60000 65536"/>
                      <a:gd name="T10" fmla="*/ 0 60000 65536"/>
                      <a:gd name="T11" fmla="*/ 0 60000 65536"/>
                      <a:gd name="T12" fmla="*/ 0 w 132"/>
                      <a:gd name="T13" fmla="*/ 0 h 130"/>
                      <a:gd name="T14" fmla="*/ 132 w 132"/>
                      <a:gd name="T15" fmla="*/ 130 h 130"/>
                    </a:gdLst>
                    <a:ahLst/>
                    <a:cxnLst>
                      <a:cxn ang="T8">
                        <a:pos x="T0" y="T1"/>
                      </a:cxn>
                      <a:cxn ang="T9">
                        <a:pos x="T2" y="T3"/>
                      </a:cxn>
                      <a:cxn ang="T10">
                        <a:pos x="T4" y="T5"/>
                      </a:cxn>
                      <a:cxn ang="T11">
                        <a:pos x="T6" y="T7"/>
                      </a:cxn>
                    </a:cxnLst>
                    <a:rect l="T12" t="T13" r="T14" b="T15"/>
                    <a:pathLst>
                      <a:path w="132" h="130">
                        <a:moveTo>
                          <a:pt x="131" y="0"/>
                        </a:moveTo>
                        <a:lnTo>
                          <a:pt x="0" y="0"/>
                        </a:lnTo>
                        <a:lnTo>
                          <a:pt x="0" y="129"/>
                        </a:lnTo>
                        <a:lnTo>
                          <a:pt x="131" y="0"/>
                        </a:lnTo>
                      </a:path>
                    </a:pathLst>
                  </a:custGeom>
                  <a:solidFill>
                    <a:schemeClr val="hlink"/>
                  </a:solidFill>
                  <a:ln w="12700" cap="rnd">
                    <a:solidFill>
                      <a:srgbClr val="676767"/>
                    </a:solidFill>
                    <a:round/>
                    <a:headEnd/>
                    <a:tailEnd/>
                  </a:ln>
                </p:spPr>
                <p:txBody>
                  <a:bodyPr/>
                  <a:lstStyle/>
                  <a:p>
                    <a:endParaRPr lang="en-US"/>
                  </a:p>
                </p:txBody>
              </p:sp>
            </p:grpSp>
            <p:grpSp>
              <p:nvGrpSpPr>
                <p:cNvPr id="181275" name="Group 29"/>
                <p:cNvGrpSpPr>
                  <a:grpSpLocks/>
                </p:cNvGrpSpPr>
                <p:nvPr/>
              </p:nvGrpSpPr>
              <p:grpSpPr bwMode="auto">
                <a:xfrm>
                  <a:off x="3656" y="1958"/>
                  <a:ext cx="832" cy="838"/>
                  <a:chOff x="3656" y="1958"/>
                  <a:chExt cx="832" cy="838"/>
                </a:xfrm>
              </p:grpSpPr>
              <p:sp>
                <p:nvSpPr>
                  <p:cNvPr id="181276" name="Oval 26"/>
                  <p:cNvSpPr>
                    <a:spLocks noChangeArrowheads="1"/>
                  </p:cNvSpPr>
                  <p:nvPr/>
                </p:nvSpPr>
                <p:spPr bwMode="auto">
                  <a:xfrm>
                    <a:off x="3656" y="1958"/>
                    <a:ext cx="832" cy="838"/>
                  </a:xfrm>
                  <a:prstGeom prst="ellipse">
                    <a:avLst/>
                  </a:prstGeom>
                  <a:noFill/>
                  <a:ln w="1016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latin typeface="Calibri" charset="0"/>
                    </a:endParaRPr>
                  </a:p>
                </p:txBody>
              </p:sp>
              <p:sp>
                <p:nvSpPr>
                  <p:cNvPr id="181277" name="Freeform 27"/>
                  <p:cNvSpPr>
                    <a:spLocks/>
                  </p:cNvSpPr>
                  <p:nvPr/>
                </p:nvSpPr>
                <p:spPr bwMode="auto">
                  <a:xfrm>
                    <a:off x="4299" y="2601"/>
                    <a:ext cx="130" cy="131"/>
                  </a:xfrm>
                  <a:custGeom>
                    <a:avLst/>
                    <a:gdLst>
                      <a:gd name="T0" fmla="*/ 0 w 130"/>
                      <a:gd name="T1" fmla="*/ 0 h 131"/>
                      <a:gd name="T2" fmla="*/ 0 w 130"/>
                      <a:gd name="T3" fmla="*/ 130 h 131"/>
                      <a:gd name="T4" fmla="*/ 129 w 130"/>
                      <a:gd name="T5" fmla="*/ 130 h 131"/>
                      <a:gd name="T6" fmla="*/ 0 w 130"/>
                      <a:gd name="T7" fmla="*/ 0 h 131"/>
                      <a:gd name="T8" fmla="*/ 0 60000 65536"/>
                      <a:gd name="T9" fmla="*/ 0 60000 65536"/>
                      <a:gd name="T10" fmla="*/ 0 60000 65536"/>
                      <a:gd name="T11" fmla="*/ 0 60000 65536"/>
                      <a:gd name="T12" fmla="*/ 0 w 130"/>
                      <a:gd name="T13" fmla="*/ 0 h 131"/>
                      <a:gd name="T14" fmla="*/ 130 w 130"/>
                      <a:gd name="T15" fmla="*/ 131 h 131"/>
                    </a:gdLst>
                    <a:ahLst/>
                    <a:cxnLst>
                      <a:cxn ang="T8">
                        <a:pos x="T0" y="T1"/>
                      </a:cxn>
                      <a:cxn ang="T9">
                        <a:pos x="T2" y="T3"/>
                      </a:cxn>
                      <a:cxn ang="T10">
                        <a:pos x="T4" y="T5"/>
                      </a:cxn>
                      <a:cxn ang="T11">
                        <a:pos x="T6" y="T7"/>
                      </a:cxn>
                    </a:cxnLst>
                    <a:rect l="T12" t="T13" r="T14" b="T15"/>
                    <a:pathLst>
                      <a:path w="130" h="131">
                        <a:moveTo>
                          <a:pt x="0" y="0"/>
                        </a:moveTo>
                        <a:lnTo>
                          <a:pt x="0" y="130"/>
                        </a:lnTo>
                        <a:lnTo>
                          <a:pt x="129" y="130"/>
                        </a:lnTo>
                        <a:lnTo>
                          <a:pt x="0" y="0"/>
                        </a:lnTo>
                      </a:path>
                    </a:pathLst>
                  </a:custGeom>
                  <a:solidFill>
                    <a:schemeClr val="hlink"/>
                  </a:solidFill>
                  <a:ln w="12700" cap="rnd">
                    <a:solidFill>
                      <a:srgbClr val="676767"/>
                    </a:solidFill>
                    <a:round/>
                    <a:headEnd/>
                    <a:tailEnd/>
                  </a:ln>
                </p:spPr>
                <p:txBody>
                  <a:bodyPr/>
                  <a:lstStyle/>
                  <a:p>
                    <a:endParaRPr lang="en-US"/>
                  </a:p>
                </p:txBody>
              </p:sp>
              <p:sp>
                <p:nvSpPr>
                  <p:cNvPr id="181278" name="Freeform 28"/>
                  <p:cNvSpPr>
                    <a:spLocks/>
                  </p:cNvSpPr>
                  <p:nvPr/>
                </p:nvSpPr>
                <p:spPr bwMode="auto">
                  <a:xfrm>
                    <a:off x="3698" y="2004"/>
                    <a:ext cx="127" cy="128"/>
                  </a:xfrm>
                  <a:custGeom>
                    <a:avLst/>
                    <a:gdLst>
                      <a:gd name="T0" fmla="*/ 126 w 127"/>
                      <a:gd name="T1" fmla="*/ 127 h 128"/>
                      <a:gd name="T2" fmla="*/ 126 w 127"/>
                      <a:gd name="T3" fmla="*/ 0 h 128"/>
                      <a:gd name="T4" fmla="*/ 0 w 127"/>
                      <a:gd name="T5" fmla="*/ 0 h 128"/>
                      <a:gd name="T6" fmla="*/ 126 w 127"/>
                      <a:gd name="T7" fmla="*/ 127 h 128"/>
                      <a:gd name="T8" fmla="*/ 0 60000 65536"/>
                      <a:gd name="T9" fmla="*/ 0 60000 65536"/>
                      <a:gd name="T10" fmla="*/ 0 60000 65536"/>
                      <a:gd name="T11" fmla="*/ 0 60000 65536"/>
                      <a:gd name="T12" fmla="*/ 0 w 127"/>
                      <a:gd name="T13" fmla="*/ 0 h 128"/>
                      <a:gd name="T14" fmla="*/ 127 w 127"/>
                      <a:gd name="T15" fmla="*/ 128 h 128"/>
                    </a:gdLst>
                    <a:ahLst/>
                    <a:cxnLst>
                      <a:cxn ang="T8">
                        <a:pos x="T0" y="T1"/>
                      </a:cxn>
                      <a:cxn ang="T9">
                        <a:pos x="T2" y="T3"/>
                      </a:cxn>
                      <a:cxn ang="T10">
                        <a:pos x="T4" y="T5"/>
                      </a:cxn>
                      <a:cxn ang="T11">
                        <a:pos x="T6" y="T7"/>
                      </a:cxn>
                    </a:cxnLst>
                    <a:rect l="T12" t="T13" r="T14" b="T15"/>
                    <a:pathLst>
                      <a:path w="127" h="128">
                        <a:moveTo>
                          <a:pt x="126" y="127"/>
                        </a:moveTo>
                        <a:lnTo>
                          <a:pt x="126" y="0"/>
                        </a:lnTo>
                        <a:lnTo>
                          <a:pt x="0" y="0"/>
                        </a:lnTo>
                        <a:lnTo>
                          <a:pt x="126" y="127"/>
                        </a:lnTo>
                      </a:path>
                    </a:pathLst>
                  </a:custGeom>
                  <a:solidFill>
                    <a:schemeClr val="hlink"/>
                  </a:solidFill>
                  <a:ln w="12700" cap="rnd">
                    <a:solidFill>
                      <a:srgbClr val="676767"/>
                    </a:solidFill>
                    <a:round/>
                    <a:headEnd/>
                    <a:tailEnd/>
                  </a:ln>
                </p:spPr>
                <p:txBody>
                  <a:bodyPr/>
                  <a:lstStyle/>
                  <a:p>
                    <a:endParaRPr lang="en-US"/>
                  </a:p>
                </p:txBody>
              </p:sp>
            </p:grpSp>
          </p:grpSp>
          <p:sp>
            <p:nvSpPr>
              <p:cNvPr id="181267" name="Line 34"/>
              <p:cNvSpPr>
                <a:spLocks noChangeShapeType="1"/>
              </p:cNvSpPr>
              <p:nvPr/>
            </p:nvSpPr>
            <p:spPr bwMode="auto">
              <a:xfrm>
                <a:off x="793750" y="2362200"/>
                <a:ext cx="7785100" cy="0"/>
              </a:xfrm>
              <a:prstGeom prst="line">
                <a:avLst/>
              </a:prstGeom>
              <a:noFill/>
              <a:ln w="12700">
                <a:solidFill>
                  <a:srgbClr val="0E47E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1268" name="Line 35"/>
              <p:cNvSpPr>
                <a:spLocks noChangeShapeType="1"/>
              </p:cNvSpPr>
              <p:nvPr/>
            </p:nvSpPr>
            <p:spPr bwMode="auto">
              <a:xfrm>
                <a:off x="793750" y="5435600"/>
                <a:ext cx="7785100" cy="0"/>
              </a:xfrm>
              <a:prstGeom prst="line">
                <a:avLst/>
              </a:prstGeom>
              <a:noFill/>
              <a:ln w="12700">
                <a:solidFill>
                  <a:srgbClr val="0E47E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1252" name="Rectangle 5"/>
            <p:cNvSpPr>
              <a:spLocks noChangeArrowheads="1"/>
            </p:cNvSpPr>
            <p:nvPr/>
          </p:nvSpPr>
          <p:spPr bwMode="auto">
            <a:xfrm>
              <a:off x="1817368" y="5542412"/>
              <a:ext cx="147796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C00000"/>
                  </a:solidFill>
                </a:rPr>
                <a:t>Acceptance</a:t>
              </a:r>
            </a:p>
          </p:txBody>
        </p:sp>
        <p:sp>
          <p:nvSpPr>
            <p:cNvPr id="181253" name="Rectangle 7"/>
            <p:cNvSpPr>
              <a:spLocks noChangeArrowheads="1"/>
            </p:cNvSpPr>
            <p:nvPr/>
          </p:nvSpPr>
          <p:spPr bwMode="auto">
            <a:xfrm>
              <a:off x="1836604" y="2528878"/>
              <a:ext cx="143949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C00000"/>
                  </a:solidFill>
                </a:rPr>
                <a:t>Accept fear</a:t>
              </a:r>
            </a:p>
          </p:txBody>
        </p:sp>
        <p:sp>
          <p:nvSpPr>
            <p:cNvPr id="181254" name="Rectangle 8"/>
            <p:cNvSpPr>
              <a:spLocks noChangeArrowheads="1"/>
            </p:cNvSpPr>
            <p:nvPr/>
          </p:nvSpPr>
          <p:spPr bwMode="auto">
            <a:xfrm>
              <a:off x="1778896" y="4648421"/>
              <a:ext cx="155491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C00000"/>
                  </a:solidFill>
                </a:rPr>
                <a:t>Act through </a:t>
              </a:r>
              <a:br>
                <a:rPr lang="en-US" sz="1800" b="1">
                  <a:solidFill>
                    <a:srgbClr val="C00000"/>
                  </a:solidFill>
                </a:rPr>
              </a:br>
              <a:r>
                <a:rPr lang="en-US" sz="1800" b="1">
                  <a:solidFill>
                    <a:srgbClr val="C00000"/>
                  </a:solidFill>
                </a:rPr>
                <a:t>emotion</a:t>
              </a:r>
            </a:p>
          </p:txBody>
        </p:sp>
        <p:sp>
          <p:nvSpPr>
            <p:cNvPr id="181255" name="Rectangle 7"/>
            <p:cNvSpPr>
              <a:spLocks noChangeArrowheads="1"/>
            </p:cNvSpPr>
            <p:nvPr/>
          </p:nvSpPr>
          <p:spPr bwMode="auto">
            <a:xfrm>
              <a:off x="3743475" y="2543392"/>
              <a:ext cx="1529264"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008000"/>
                  </a:solidFill>
                </a:rPr>
                <a:t>Support self</a:t>
              </a:r>
            </a:p>
          </p:txBody>
        </p:sp>
        <p:sp>
          <p:nvSpPr>
            <p:cNvPr id="181256" name="Rectangle 8"/>
            <p:cNvSpPr>
              <a:spLocks noChangeArrowheads="1"/>
            </p:cNvSpPr>
            <p:nvPr/>
          </p:nvSpPr>
          <p:spPr bwMode="auto">
            <a:xfrm>
              <a:off x="3493407" y="4662935"/>
              <a:ext cx="202940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008000"/>
                  </a:solidFill>
                </a:rPr>
                <a:t>Self-compassion</a:t>
              </a:r>
            </a:p>
          </p:txBody>
        </p:sp>
        <p:sp>
          <p:nvSpPr>
            <p:cNvPr id="181257" name="Rectangle 6"/>
            <p:cNvSpPr>
              <a:spLocks noChangeArrowheads="1"/>
            </p:cNvSpPr>
            <p:nvPr/>
          </p:nvSpPr>
          <p:spPr bwMode="auto">
            <a:xfrm>
              <a:off x="3724241" y="5542412"/>
              <a:ext cx="156773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008000"/>
                  </a:solidFill>
                </a:rPr>
                <a:t>Compassion</a:t>
              </a:r>
            </a:p>
          </p:txBody>
        </p:sp>
        <p:sp>
          <p:nvSpPr>
            <p:cNvPr id="181258" name="Rectangle 31"/>
            <p:cNvSpPr>
              <a:spLocks noChangeArrowheads="1"/>
            </p:cNvSpPr>
            <p:nvPr/>
          </p:nvSpPr>
          <p:spPr bwMode="auto">
            <a:xfrm>
              <a:off x="1958433" y="1884363"/>
              <a:ext cx="119583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C00000"/>
                  </a:solidFill>
                  <a:cs typeface="Arial" charset="0"/>
                </a:rPr>
                <a:t>Face fear</a:t>
              </a:r>
            </a:p>
          </p:txBody>
        </p:sp>
        <p:sp>
          <p:nvSpPr>
            <p:cNvPr id="181259" name="Rectangle 32"/>
            <p:cNvSpPr>
              <a:spLocks noChangeArrowheads="1"/>
            </p:cNvSpPr>
            <p:nvPr/>
          </p:nvSpPr>
          <p:spPr bwMode="auto">
            <a:xfrm>
              <a:off x="3801183" y="1884363"/>
              <a:ext cx="141384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800" b="1">
                  <a:solidFill>
                    <a:srgbClr val="008000"/>
                  </a:solidFill>
                  <a:cs typeface="Arial" charset="0"/>
                </a:rPr>
                <a:t>Accept self</a:t>
              </a:r>
            </a:p>
          </p:txBody>
        </p:sp>
        <p:sp>
          <p:nvSpPr>
            <p:cNvPr id="16" name="Rectangle 33"/>
            <p:cNvSpPr>
              <a:spLocks noChangeArrowheads="1"/>
            </p:cNvSpPr>
            <p:nvPr/>
          </p:nvSpPr>
          <p:spPr bwMode="auto">
            <a:xfrm>
              <a:off x="5611813" y="1884363"/>
              <a:ext cx="1722437" cy="366712"/>
            </a:xfrm>
            <a:prstGeom prst="rect">
              <a:avLst/>
            </a:prstGeom>
            <a:noFill/>
            <a:ln w="12700">
              <a:noFill/>
              <a:miter lim="800000"/>
              <a:headEnd/>
              <a:tailEnd/>
            </a:ln>
          </p:spPr>
          <p:txBody>
            <a:bodyPr wrap="none" lIns="90487" tIns="44450" rIns="90487" bIns="44450">
              <a:spAutoFit/>
            </a:bodyPr>
            <a:lstStyle/>
            <a:p>
              <a:pPr>
                <a:defRPr/>
              </a:pPr>
              <a:r>
                <a:rPr lang="en-US" sz="1800" b="1" dirty="0">
                  <a:solidFill>
                    <a:schemeClr val="accent4">
                      <a:lumMod val="50000"/>
                    </a:schemeClr>
                  </a:solidFill>
                  <a:latin typeface="Arial" pitchFamily="34" charset="0"/>
                  <a:ea typeface="ＭＳ Ｐゴシック" pitchFamily="80" charset="-128"/>
                  <a:cs typeface="Arial" pitchFamily="34" charset="0"/>
                </a:rPr>
                <a:t>Accept others</a:t>
              </a:r>
            </a:p>
          </p:txBody>
        </p:sp>
        <p:sp>
          <p:nvSpPr>
            <p:cNvPr id="17" name="Rectangle 7"/>
            <p:cNvSpPr>
              <a:spLocks noChangeArrowheads="1"/>
            </p:cNvSpPr>
            <p:nvPr/>
          </p:nvSpPr>
          <p:spPr bwMode="auto">
            <a:xfrm>
              <a:off x="5554663" y="2528888"/>
              <a:ext cx="1836737" cy="366712"/>
            </a:xfrm>
            <a:prstGeom prst="rect">
              <a:avLst/>
            </a:prstGeom>
            <a:noFill/>
            <a:ln w="12700">
              <a:noFill/>
              <a:miter lim="800000"/>
              <a:headEnd/>
              <a:tailEnd/>
            </a:ln>
          </p:spPr>
          <p:txBody>
            <a:bodyPr wrap="none" lIns="90487" tIns="44450" rIns="90487" bIns="44450">
              <a:spAutoFit/>
            </a:bodyPr>
            <a:lstStyle/>
            <a:p>
              <a:pPr>
                <a:defRPr/>
              </a:pPr>
              <a:r>
                <a:rPr lang="en-US" sz="1800" b="1" dirty="0">
                  <a:solidFill>
                    <a:schemeClr val="accent4">
                      <a:lumMod val="50000"/>
                    </a:schemeClr>
                  </a:solidFill>
                  <a:ea typeface="ＭＳ Ｐゴシック" pitchFamily="80" charset="-128"/>
                  <a:cs typeface="+mn-cs"/>
                </a:rPr>
                <a:t>Support others</a:t>
              </a:r>
            </a:p>
          </p:txBody>
        </p:sp>
        <p:sp>
          <p:nvSpPr>
            <p:cNvPr id="18" name="Rectangle 8"/>
            <p:cNvSpPr>
              <a:spLocks noChangeArrowheads="1"/>
            </p:cNvSpPr>
            <p:nvPr/>
          </p:nvSpPr>
          <p:spPr bwMode="auto">
            <a:xfrm>
              <a:off x="5619750" y="4648200"/>
              <a:ext cx="1708150" cy="644525"/>
            </a:xfrm>
            <a:prstGeom prst="rect">
              <a:avLst/>
            </a:prstGeom>
            <a:noFill/>
            <a:ln w="12700">
              <a:noFill/>
              <a:miter lim="800000"/>
              <a:headEnd/>
              <a:tailEnd/>
            </a:ln>
          </p:spPr>
          <p:txBody>
            <a:bodyPr wrap="none" lIns="90487" tIns="44450" rIns="90487" bIns="44450">
              <a:spAutoFit/>
            </a:bodyPr>
            <a:lstStyle/>
            <a:p>
              <a:pPr>
                <a:defRPr/>
              </a:pPr>
              <a:r>
                <a:rPr lang="en-US" sz="1800" b="1" dirty="0">
                  <a:solidFill>
                    <a:schemeClr val="accent4">
                      <a:lumMod val="50000"/>
                    </a:schemeClr>
                  </a:solidFill>
                  <a:ea typeface="ＭＳ Ｐゴシック" pitchFamily="80" charset="-128"/>
                  <a:cs typeface="+mn-cs"/>
                </a:rPr>
                <a:t>Compassion </a:t>
              </a:r>
              <a:br>
                <a:rPr lang="en-US" sz="1800" b="1" dirty="0">
                  <a:solidFill>
                    <a:schemeClr val="accent4">
                      <a:lumMod val="50000"/>
                    </a:schemeClr>
                  </a:solidFill>
                  <a:ea typeface="ＭＳ Ｐゴシック" pitchFamily="80" charset="-128"/>
                  <a:cs typeface="+mn-cs"/>
                </a:rPr>
              </a:br>
              <a:r>
                <a:rPr lang="en-US" sz="1800" b="1" dirty="0">
                  <a:solidFill>
                    <a:schemeClr val="accent4">
                      <a:lumMod val="50000"/>
                    </a:schemeClr>
                  </a:solidFill>
                  <a:ea typeface="ＭＳ Ｐゴシック" pitchFamily="80" charset="-128"/>
                  <a:cs typeface="+mn-cs"/>
                </a:rPr>
                <a:t>toward others</a:t>
              </a:r>
            </a:p>
          </p:txBody>
        </p:sp>
        <p:sp>
          <p:nvSpPr>
            <p:cNvPr id="19" name="Rectangle 6"/>
            <p:cNvSpPr>
              <a:spLocks noChangeArrowheads="1"/>
            </p:cNvSpPr>
            <p:nvPr/>
          </p:nvSpPr>
          <p:spPr bwMode="auto">
            <a:xfrm>
              <a:off x="5702300" y="5527675"/>
              <a:ext cx="1541463" cy="366713"/>
            </a:xfrm>
            <a:prstGeom prst="rect">
              <a:avLst/>
            </a:prstGeom>
            <a:noFill/>
            <a:ln w="12700">
              <a:noFill/>
              <a:miter lim="800000"/>
              <a:headEnd/>
              <a:tailEnd/>
            </a:ln>
          </p:spPr>
          <p:txBody>
            <a:bodyPr wrap="none" lIns="90487" tIns="44450" rIns="90487" bIns="44450">
              <a:spAutoFit/>
            </a:bodyPr>
            <a:lstStyle/>
            <a:p>
              <a:pPr>
                <a:defRPr/>
              </a:pPr>
              <a:r>
                <a:rPr lang="en-US" sz="1800" b="1" dirty="0">
                  <a:solidFill>
                    <a:schemeClr val="accent4">
                      <a:lumMod val="50000"/>
                    </a:schemeClr>
                  </a:solidFill>
                  <a:ea typeface="ＭＳ Ｐゴシック" pitchFamily="80" charset="-128"/>
                  <a:cs typeface="+mn-cs"/>
                </a:rPr>
                <a:t>Forgiveness</a:t>
              </a:r>
            </a:p>
          </p:txBody>
        </p:sp>
      </p:gr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p:txBody>
          <a:bodyPr/>
          <a:lstStyle/>
          <a:p>
            <a:pPr>
              <a:defRPr/>
            </a:pPr>
            <a:r>
              <a:rPr lang="en-GB" b="1" dirty="0">
                <a:solidFill>
                  <a:srgbClr val="FFFF99"/>
                </a:solidFill>
                <a:effectLst>
                  <a:outerShdw blurRad="38100" dist="38100" dir="2700000" algn="tl">
                    <a:srgbClr val="000000"/>
                  </a:outerShdw>
                </a:effectLst>
                <a:latin typeface="Times New Roman" charset="0"/>
                <a:cs typeface="+mj-cs"/>
              </a:rPr>
              <a:t>Some Useful Websites</a:t>
            </a:r>
          </a:p>
        </p:txBody>
      </p:sp>
      <p:sp>
        <p:nvSpPr>
          <p:cNvPr id="109571" name="Rectangle 3"/>
          <p:cNvSpPr>
            <a:spLocks noGrp="1" noChangeArrowheads="1"/>
          </p:cNvSpPr>
          <p:nvPr>
            <p:ph type="body" idx="4294967295"/>
          </p:nvPr>
        </p:nvSpPr>
        <p:spPr/>
        <p:txBody>
          <a:bodyPr/>
          <a:lstStyle/>
          <a:p>
            <a:pPr>
              <a:defRPr/>
            </a:pPr>
            <a:r>
              <a:rPr lang="en-GB" b="1" dirty="0">
                <a:solidFill>
                  <a:schemeClr val="bg1"/>
                </a:solidFill>
                <a:latin typeface="Times New Roman" charset="0"/>
                <a:cs typeface="+mn-cs"/>
                <a:hlinkClick r:id="rId2"/>
              </a:rPr>
              <a:t>www.compassionatemind.co.uk</a:t>
            </a:r>
            <a:endParaRPr lang="en-GB" b="1" dirty="0">
              <a:solidFill>
                <a:schemeClr val="bg1"/>
              </a:solidFill>
              <a:latin typeface="Times New Roman" charset="0"/>
              <a:cs typeface="+mn-cs"/>
            </a:endParaRPr>
          </a:p>
          <a:p>
            <a:pPr>
              <a:defRPr/>
            </a:pPr>
            <a:r>
              <a:rPr lang="en-GB" b="1" dirty="0">
                <a:solidFill>
                  <a:schemeClr val="bg1"/>
                </a:solidFill>
                <a:latin typeface="Times New Roman" charset="0"/>
                <a:cs typeface="+mn-cs"/>
                <a:hlinkClick r:id="rId3"/>
              </a:rPr>
              <a:t>www.compassionatewellbeing.com</a:t>
            </a:r>
            <a:endParaRPr lang="en-GB" b="1" dirty="0">
              <a:solidFill>
                <a:schemeClr val="bg1"/>
              </a:solidFill>
              <a:latin typeface="Times New Roman" charset="0"/>
              <a:cs typeface="+mn-cs"/>
            </a:endParaRPr>
          </a:p>
          <a:p>
            <a:pPr>
              <a:defRPr/>
            </a:pPr>
            <a:r>
              <a:rPr lang="en-GB" b="1" dirty="0" err="1">
                <a:solidFill>
                  <a:srgbClr val="FFFFFF"/>
                </a:solidFill>
                <a:latin typeface="Times New Roman" charset="0"/>
                <a:cs typeface="+mn-cs"/>
              </a:rPr>
              <a:t>www.mindfulcompassion.com</a:t>
            </a:r>
            <a:endParaRPr lang="en-GB" b="1" dirty="0">
              <a:solidFill>
                <a:srgbClr val="FFFFFF"/>
              </a:solidFill>
              <a:latin typeface="Times New Roman" charset="0"/>
              <a:cs typeface="+mn-cs"/>
            </a:endParaRPr>
          </a:p>
          <a:p>
            <a:pPr>
              <a:defRPr/>
            </a:pPr>
            <a:r>
              <a:rPr lang="en-GB" b="1" dirty="0">
                <a:solidFill>
                  <a:schemeClr val="bg1"/>
                </a:solidFill>
                <a:latin typeface="Times New Roman" charset="0"/>
                <a:cs typeface="+mn-cs"/>
                <a:hlinkClick r:id="rId4"/>
              </a:rPr>
              <a:t>www.self-compassion.org</a:t>
            </a:r>
            <a:endParaRPr lang="en-GB" b="1" dirty="0">
              <a:solidFill>
                <a:schemeClr val="bg1"/>
              </a:solidFill>
              <a:latin typeface="Times New Roman" charset="0"/>
              <a:cs typeface="+mn-cs"/>
            </a:endParaRPr>
          </a:p>
          <a:p>
            <a:pPr>
              <a:defRPr/>
            </a:pPr>
            <a:r>
              <a:rPr lang="en-GB" b="1" dirty="0">
                <a:solidFill>
                  <a:schemeClr val="bg1"/>
                </a:solidFill>
                <a:latin typeface="Times New Roman" charset="0"/>
                <a:cs typeface="+mn-cs"/>
                <a:hlinkClick r:id="rId5"/>
              </a:rPr>
              <a:t>www.ccare.stanford.edu</a:t>
            </a:r>
            <a:endParaRPr lang="en-GB" b="1" dirty="0">
              <a:solidFill>
                <a:schemeClr val="bg1"/>
              </a:solidFill>
              <a:latin typeface="Times New Roman" charset="0"/>
              <a:cs typeface="+mn-cs"/>
            </a:endParaRPr>
          </a:p>
          <a:p>
            <a:pPr>
              <a:defRPr/>
            </a:pPr>
            <a:r>
              <a:rPr lang="en-GB" b="1" dirty="0">
                <a:solidFill>
                  <a:schemeClr val="bg1"/>
                </a:solidFill>
                <a:latin typeface="Times New Roman" charset="0"/>
                <a:cs typeface="+mn-cs"/>
                <a:hlinkClick r:id="rId6"/>
              </a:rPr>
              <a:t>www.mindfulselfcompassion.org</a:t>
            </a:r>
            <a:endParaRPr lang="en-GB" b="1" dirty="0">
              <a:solidFill>
                <a:schemeClr val="bg1"/>
              </a:solidFill>
              <a:latin typeface="Times New Roman" charset="0"/>
              <a:cs typeface="+mn-cs"/>
            </a:endParaRPr>
          </a:p>
          <a:p>
            <a:pPr>
              <a:defRPr/>
            </a:pPr>
            <a:r>
              <a:rPr lang="en-GB" b="1" dirty="0">
                <a:solidFill>
                  <a:schemeClr val="bg1"/>
                </a:solidFill>
                <a:latin typeface="Times New Roman" charset="0"/>
                <a:cs typeface="+mn-cs"/>
                <a:hlinkClick r:id="rId7"/>
              </a:rPr>
              <a:t>www.mindandlife.org</a:t>
            </a:r>
            <a:endParaRPr lang="en-GB" b="1" dirty="0">
              <a:solidFill>
                <a:schemeClr val="bg1"/>
              </a:solidFill>
              <a:latin typeface="Times New Roman" charset="0"/>
              <a:cs typeface="+mn-cs"/>
            </a:endParaRPr>
          </a:p>
          <a:p>
            <a:pPr>
              <a:defRPr/>
            </a:pPr>
            <a:endParaRPr lang="en-GB" dirty="0">
              <a:solidFill>
                <a:schemeClr val="bg1"/>
              </a:solidFill>
              <a:latin typeface="Times New Roman" charset="0"/>
              <a:cs typeface="+mn-cs"/>
            </a:endParaRPr>
          </a:p>
          <a:p>
            <a:pPr>
              <a:defRPr/>
            </a:pPr>
            <a:endParaRPr lang="en-GB" dirty="0">
              <a:solidFill>
                <a:schemeClr val="bg1"/>
              </a:solidFill>
              <a:latin typeface="Times New Roman"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8229600" cy="990600"/>
          </a:xfrm>
        </p:spPr>
        <p:txBody>
          <a:bodyPr>
            <a:normAutofit/>
          </a:bodyPr>
          <a:lstStyle/>
          <a:p>
            <a:pPr algn="ctr">
              <a:defRPr/>
            </a:pPr>
            <a:r>
              <a:rPr lang="en-GB" sz="2800" dirty="0" smtClean="0"/>
              <a:t>Further reading</a:t>
            </a:r>
            <a:endParaRPr lang="en-GB" sz="2800" dirty="0"/>
          </a:p>
        </p:txBody>
      </p:sp>
      <p:sp>
        <p:nvSpPr>
          <p:cNvPr id="235523" name="Content Placeholder 2"/>
          <p:cNvSpPr>
            <a:spLocks noGrp="1"/>
          </p:cNvSpPr>
          <p:nvPr>
            <p:ph idx="1"/>
          </p:nvPr>
        </p:nvSpPr>
        <p:spPr>
          <a:xfrm>
            <a:off x="468313" y="1125538"/>
            <a:ext cx="8229600" cy="5554662"/>
          </a:xfrm>
        </p:spPr>
        <p:txBody>
          <a:bodyPr/>
          <a:lstStyle/>
          <a:p>
            <a:r>
              <a:rPr lang="en-GB" altLang="en-US" dirty="0" smtClean="0">
                <a:solidFill>
                  <a:schemeClr val="tx2"/>
                </a:solidFill>
              </a:rPr>
              <a:t>John </a:t>
            </a:r>
            <a:r>
              <a:rPr lang="en-GB" altLang="en-US" dirty="0" err="1" smtClean="0">
                <a:solidFill>
                  <a:schemeClr val="tx2"/>
                </a:solidFill>
              </a:rPr>
              <a:t>Cacioppo</a:t>
            </a:r>
            <a:r>
              <a:rPr lang="en-GB" altLang="en-US" dirty="0" smtClean="0">
                <a:solidFill>
                  <a:schemeClr val="tx2"/>
                </a:solidFill>
              </a:rPr>
              <a:t> &amp; William Patrick – Loneliness: Human nature and the need for social connection</a:t>
            </a:r>
          </a:p>
          <a:p>
            <a:r>
              <a:rPr lang="en-GB" altLang="en-US" dirty="0" smtClean="0">
                <a:solidFill>
                  <a:schemeClr val="tx2"/>
                </a:solidFill>
              </a:rPr>
              <a:t>Chris </a:t>
            </a:r>
            <a:r>
              <a:rPr lang="en-GB" altLang="en-US" dirty="0" err="1">
                <a:solidFill>
                  <a:schemeClr val="tx2"/>
                </a:solidFill>
              </a:rPr>
              <a:t>Germer</a:t>
            </a:r>
            <a:r>
              <a:rPr lang="en-GB" altLang="en-US" dirty="0"/>
              <a:t>- </a:t>
            </a:r>
            <a:r>
              <a:rPr lang="en-GB" altLang="en-US" i="1" dirty="0"/>
              <a:t>The mindful path to self-compassion</a:t>
            </a:r>
          </a:p>
          <a:p>
            <a:r>
              <a:rPr lang="en-GB" altLang="en-US" dirty="0" smtClean="0">
                <a:solidFill>
                  <a:schemeClr val="tx2"/>
                </a:solidFill>
              </a:rPr>
              <a:t>Paul Gilbert- </a:t>
            </a:r>
            <a:r>
              <a:rPr lang="en-GB" altLang="en-US" i="1" dirty="0" smtClean="0"/>
              <a:t>The compassionate mind</a:t>
            </a:r>
          </a:p>
          <a:p>
            <a:r>
              <a:rPr lang="en-GB" altLang="en-US" dirty="0" smtClean="0"/>
              <a:t>Paul Gilbert &amp; </a:t>
            </a:r>
            <a:r>
              <a:rPr lang="en-GB" altLang="en-US" dirty="0" err="1" smtClean="0"/>
              <a:t>Choden</a:t>
            </a:r>
            <a:r>
              <a:rPr lang="en-GB" altLang="en-US" dirty="0" smtClean="0"/>
              <a:t> </a:t>
            </a:r>
            <a:r>
              <a:rPr lang="en-GB" altLang="en-US" i="1" dirty="0" smtClean="0"/>
              <a:t>– Mindful Compassion</a:t>
            </a:r>
          </a:p>
          <a:p>
            <a:r>
              <a:rPr lang="en-GB" altLang="en-US" dirty="0" smtClean="0"/>
              <a:t>Lynne Henderson-</a:t>
            </a:r>
            <a:r>
              <a:rPr lang="en-GB" altLang="en-US" i="1" dirty="0" smtClean="0"/>
              <a:t>The compassionate mind guide to building social confidence</a:t>
            </a:r>
          </a:p>
          <a:p>
            <a:r>
              <a:rPr lang="en-GB" altLang="en-US" dirty="0"/>
              <a:t>Lynne </a:t>
            </a:r>
            <a:r>
              <a:rPr lang="en-GB" altLang="en-US" dirty="0" smtClean="0"/>
              <a:t>Henderson – </a:t>
            </a:r>
            <a:r>
              <a:rPr lang="en-GB" altLang="en-US" i="1" dirty="0" smtClean="0"/>
              <a:t>Helping your shy and socially anxious client: A Social Fitness Training protocol using CBT</a:t>
            </a:r>
          </a:p>
          <a:p>
            <a:r>
              <a:rPr lang="en-GB" altLang="en-US" dirty="0" smtClean="0">
                <a:solidFill>
                  <a:schemeClr val="tx2"/>
                </a:solidFill>
              </a:rPr>
              <a:t>Russell </a:t>
            </a:r>
            <a:r>
              <a:rPr lang="en-GB" altLang="en-US" dirty="0" err="1" smtClean="0">
                <a:solidFill>
                  <a:schemeClr val="tx2"/>
                </a:solidFill>
              </a:rPr>
              <a:t>Kolts</a:t>
            </a:r>
            <a:r>
              <a:rPr lang="en-GB" altLang="en-US" dirty="0" smtClean="0"/>
              <a:t>- </a:t>
            </a:r>
            <a:r>
              <a:rPr lang="en-GB" altLang="en-US" i="1" dirty="0" smtClean="0"/>
              <a:t>Managing your anger using compassion focused therapy</a:t>
            </a:r>
          </a:p>
          <a:p>
            <a:r>
              <a:rPr lang="en-GB" altLang="en-US" dirty="0" smtClean="0">
                <a:solidFill>
                  <a:schemeClr val="tx2"/>
                </a:solidFill>
              </a:rPr>
              <a:t>Deborah Lee- </a:t>
            </a:r>
            <a:r>
              <a:rPr lang="en-GB" altLang="en-US" i="1" dirty="0" smtClean="0"/>
              <a:t>Recovering from trauma using compassion focused therapy</a:t>
            </a:r>
          </a:p>
          <a:p>
            <a:r>
              <a:rPr lang="en-GB" altLang="en-US" dirty="0" smtClean="0">
                <a:solidFill>
                  <a:schemeClr val="tx2"/>
                </a:solidFill>
              </a:rPr>
              <a:t>Kristen Neff- </a:t>
            </a:r>
            <a:r>
              <a:rPr lang="en-GB" altLang="en-US" i="1" dirty="0" smtClean="0"/>
              <a:t>Self compassion</a:t>
            </a:r>
          </a:p>
          <a:p>
            <a:r>
              <a:rPr lang="en-GB" altLang="en-US" dirty="0">
                <a:solidFill>
                  <a:schemeClr val="tx2"/>
                </a:solidFill>
              </a:rPr>
              <a:t>Mary Welford</a:t>
            </a:r>
            <a:r>
              <a:rPr lang="en-GB" altLang="en-US" dirty="0"/>
              <a:t>- </a:t>
            </a:r>
            <a:r>
              <a:rPr lang="en-GB" altLang="en-US" i="1" dirty="0"/>
              <a:t>Building your self-confidence using compassion focused therapy</a:t>
            </a:r>
          </a:p>
          <a:p>
            <a:endParaRPr lang="en-GB" altLang="en-US" i="1" dirty="0" smtClean="0"/>
          </a:p>
        </p:txBody>
      </p:sp>
      <p:pic>
        <p:nvPicPr>
          <p:cNvPr id="2355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587" y="4589640"/>
            <a:ext cx="795782" cy="161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1050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smtClean="0">
                <a:cs typeface="+mj-cs"/>
              </a:rPr>
              <a:t>Remember…….</a:t>
            </a:r>
          </a:p>
        </p:txBody>
      </p:sp>
      <p:sp>
        <p:nvSpPr>
          <p:cNvPr id="137219" name="Rectangle 3"/>
          <p:cNvSpPr>
            <a:spLocks noGrp="1" noChangeArrowheads="1"/>
          </p:cNvSpPr>
          <p:nvPr>
            <p:ph type="body" idx="1"/>
          </p:nvPr>
        </p:nvSpPr>
        <p:spPr/>
        <p:txBody>
          <a:bodyPr/>
          <a:lstStyle/>
          <a:p>
            <a:pPr>
              <a:defRPr/>
            </a:pPr>
            <a:r>
              <a:rPr lang="en-US" sz="2400" b="1" smtClean="0"/>
              <a:t>The future depends on what we do in the present.</a:t>
            </a:r>
          </a:p>
          <a:p>
            <a:pPr>
              <a:defRPr/>
            </a:pPr>
            <a:r>
              <a:rPr lang="en-US" sz="2400" b="1" smtClean="0"/>
              <a:t>		Mahatma Gandhi</a:t>
            </a:r>
          </a:p>
          <a:p>
            <a:pPr>
              <a:defRPr/>
            </a:pPr>
            <a:endParaRPr lang="en-US" sz="2400" b="1" smtClean="0"/>
          </a:p>
          <a:p>
            <a:pPr>
              <a:defRPr/>
            </a:pPr>
            <a:r>
              <a:rPr lang="en-US" sz="2400" b="1" smtClean="0"/>
              <a:t>Try not to become a man of success but a man of value.</a:t>
            </a:r>
          </a:p>
          <a:p>
            <a:pPr>
              <a:defRPr/>
            </a:pPr>
            <a:r>
              <a:rPr lang="en-US" sz="2400" b="1" smtClean="0"/>
              <a:t>		Albert Einstein</a:t>
            </a:r>
          </a:p>
          <a:p>
            <a:pPr>
              <a:defRPr/>
            </a:pPr>
            <a:endParaRPr lang="en-US" sz="2400" b="1" smtClean="0"/>
          </a:p>
          <a:p>
            <a:pPr>
              <a:defRPr/>
            </a:pPr>
            <a:endParaRPr lang="en-US" sz="2400" smtClean="0"/>
          </a:p>
        </p:txBody>
      </p:sp>
    </p:spTree>
    <p:extLst>
      <p:ext uri="{BB962C8B-B14F-4D97-AF65-F5344CB8AC3E}">
        <p14:creationId xmlns:p14="http://schemas.microsoft.com/office/powerpoint/2010/main" val="266958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914400"/>
            <a:ext cx="7848600" cy="762000"/>
          </a:xfrm>
          <a:effectLst>
            <a:outerShdw blurRad="63500" dist="17961" dir="2700000" algn="ctr" rotWithShape="0">
              <a:schemeClr val="bg2"/>
            </a:outerShdw>
          </a:effectLst>
        </p:spPr>
        <p:txBody>
          <a:bodyPr>
            <a:scene3d>
              <a:camera prst="orthographicFront"/>
              <a:lightRig rig="soft" dir="t">
                <a:rot lat="0" lon="0" rev="10800000"/>
              </a:lightRig>
            </a:scene3d>
            <a:sp3d>
              <a:bevelT w="27940" h="12700"/>
              <a:contourClr>
                <a:srgbClr val="DDDDDD"/>
              </a:contourClr>
            </a:sp3d>
          </a:bodyPr>
          <a:lstStyle/>
          <a:p>
            <a:pPr>
              <a:defRPr/>
            </a:pPr>
            <a:r>
              <a:rPr lang="en-US" b="1" spc="150" dirty="0" smtClean="0">
                <a:ln w="11430"/>
                <a:effectLst>
                  <a:outerShdw blurRad="25400" algn="tl" rotWithShape="0">
                    <a:srgbClr val="000000">
                      <a:alpha val="43000"/>
                    </a:srgbClr>
                  </a:outerShdw>
                </a:effectLst>
                <a:cs typeface="+mj-cs"/>
              </a:rPr>
              <a:t>Thank you</a:t>
            </a:r>
          </a:p>
        </p:txBody>
      </p:sp>
      <p:sp>
        <p:nvSpPr>
          <p:cNvPr id="30723" name="Rectangle 3"/>
          <p:cNvSpPr>
            <a:spLocks noGrp="1" noChangeArrowheads="1"/>
          </p:cNvSpPr>
          <p:nvPr>
            <p:ph type="body" idx="1"/>
          </p:nvPr>
        </p:nvSpPr>
        <p:spPr>
          <a:xfrm>
            <a:off x="914400" y="1789671"/>
            <a:ext cx="7569200" cy="4137411"/>
          </a:xfrm>
        </p:spPr>
        <p:txBody>
          <a:bodyPr>
            <a:scene3d>
              <a:camera prst="orthographicFront"/>
              <a:lightRig rig="soft" dir="t">
                <a:rot lat="0" lon="0" rev="10800000"/>
              </a:lightRig>
            </a:scene3d>
            <a:sp3d>
              <a:bevelT w="27940" h="12700"/>
              <a:contourClr>
                <a:srgbClr val="DDDDDD"/>
              </a:contourClr>
            </a:sp3d>
          </a:bodyPr>
          <a:lstStyle/>
          <a:p>
            <a:pPr>
              <a:lnSpc>
                <a:spcPct val="90000"/>
              </a:lnSpc>
              <a:defRPr/>
            </a:pPr>
            <a:r>
              <a:rPr lang="en-US" sz="1800" b="1" spc="150" dirty="0" smtClean="0">
                <a:ln w="11430"/>
                <a:solidFill>
                  <a:srgbClr val="F8F8F8"/>
                </a:solidFill>
                <a:effectLst>
                  <a:outerShdw blurRad="25400" algn="tl" rotWithShape="0">
                    <a:srgbClr val="000000">
                      <a:alpha val="43000"/>
                    </a:srgbClr>
                  </a:outerShdw>
                </a:effectLst>
                <a:cs typeface="+mn-cs"/>
              </a:rPr>
              <a:t>Contact information:</a:t>
            </a:r>
          </a:p>
          <a:p>
            <a:pPr>
              <a:lnSpc>
                <a:spcPct val="90000"/>
              </a:lnSpc>
              <a:defRPr/>
            </a:pPr>
            <a:endParaRPr lang="en-US" sz="1800" b="1" spc="150" dirty="0" smtClean="0">
              <a:ln w="11430"/>
              <a:solidFill>
                <a:srgbClr val="F8F8F8"/>
              </a:solidFill>
              <a:effectLst>
                <a:outerShdw blurRad="25400" algn="tl" rotWithShape="0">
                  <a:srgbClr val="000000">
                    <a:alpha val="43000"/>
                  </a:srgbClr>
                </a:outerShdw>
              </a:effectLst>
              <a:cs typeface="+mn-cs"/>
            </a:endParaRP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rPr>
              <a:t>Lynne Henderson, Ph.D.</a:t>
            </a: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rPr>
              <a:t>Director, Shyness Institute</a:t>
            </a: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rPr>
              <a:t>Director, Social Fitness Training, Courageous </a:t>
            </a:r>
            <a:r>
              <a:rPr lang="en-US" b="1" spc="150" dirty="0" err="1" smtClean="0">
                <a:ln w="11430"/>
                <a:solidFill>
                  <a:srgbClr val="F8F8F8"/>
                </a:solidFill>
                <a:effectLst>
                  <a:outerShdw blurRad="25400" algn="tl" rotWithShape="0">
                    <a:srgbClr val="000000">
                      <a:alpha val="43000"/>
                    </a:srgbClr>
                  </a:outerShdw>
                </a:effectLst>
              </a:rPr>
              <a:t>Leadership,LLC</a:t>
            </a:r>
            <a:endParaRPr lang="en-US" b="1" spc="150" dirty="0" smtClean="0">
              <a:ln w="11430"/>
              <a:solidFill>
                <a:srgbClr val="F8F8F8"/>
              </a:solidFill>
              <a:effectLst>
                <a:outerShdw blurRad="25400" algn="tl" rotWithShape="0">
                  <a:srgbClr val="000000">
                    <a:alpha val="43000"/>
                  </a:srgbClr>
                </a:outerShdw>
              </a:effectLst>
            </a:endParaRP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rPr>
              <a:t>Author: </a:t>
            </a:r>
            <a:r>
              <a:rPr lang="en-US" b="1" i="1" spc="150" dirty="0" smtClean="0">
                <a:ln w="11430"/>
                <a:solidFill>
                  <a:srgbClr val="F8F8F8"/>
                </a:solidFill>
                <a:effectLst>
                  <a:outerShdw blurRad="25400" algn="tl" rotWithShape="0">
                    <a:srgbClr val="000000">
                      <a:alpha val="43000"/>
                    </a:srgbClr>
                  </a:outerShdw>
                </a:effectLst>
              </a:rPr>
              <a:t>Building Social Confidence using Compassion Focused Therapy</a:t>
            </a:r>
            <a:r>
              <a:rPr lang="en-US" b="1" spc="150" dirty="0" smtClean="0">
                <a:ln w="11430"/>
                <a:solidFill>
                  <a:srgbClr val="F8F8F8"/>
                </a:solidFill>
                <a:effectLst>
                  <a:outerShdw blurRad="25400" algn="tl" rotWithShape="0">
                    <a:srgbClr val="000000">
                      <a:alpha val="43000"/>
                    </a:srgbClr>
                  </a:outerShdw>
                </a:effectLst>
              </a:rPr>
              <a:t> and</a:t>
            </a: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rPr>
              <a:t> </a:t>
            </a:r>
            <a:r>
              <a:rPr lang="en-GB" altLang="en-US" b="1" i="1" spc="150" dirty="0">
                <a:ln w="11430"/>
                <a:solidFill>
                  <a:srgbClr val="F8F8F8"/>
                </a:solidFill>
                <a:effectLst>
                  <a:outerShdw blurRad="25400" algn="tl" rotWithShape="0">
                    <a:srgbClr val="000000">
                      <a:alpha val="43000"/>
                    </a:srgbClr>
                  </a:outerShdw>
                </a:effectLst>
              </a:rPr>
              <a:t>Helping your shy and socially anxious client: A Social Fitness Training protocol using </a:t>
            </a:r>
            <a:r>
              <a:rPr lang="en-GB" altLang="en-US" b="1" i="1" spc="150" dirty="0" smtClean="0">
                <a:ln w="11430"/>
                <a:solidFill>
                  <a:srgbClr val="F8F8F8"/>
                </a:solidFill>
                <a:effectLst>
                  <a:outerShdw blurRad="25400" algn="tl" rotWithShape="0">
                    <a:srgbClr val="000000">
                      <a:alpha val="43000"/>
                    </a:srgbClr>
                  </a:outerShdw>
                </a:effectLst>
              </a:rPr>
              <a:t>CBT</a:t>
            </a:r>
            <a:r>
              <a:rPr lang="en-US" b="1" spc="150" dirty="0" smtClean="0">
                <a:ln w="11430"/>
                <a:solidFill>
                  <a:srgbClr val="F8F8F8"/>
                </a:solidFill>
                <a:effectLst>
                  <a:outerShdw blurRad="25400" algn="tl" rotWithShape="0">
                    <a:srgbClr val="000000">
                      <a:alpha val="43000"/>
                    </a:srgbClr>
                  </a:outerShdw>
                </a:effectLst>
              </a:rPr>
              <a:t>		</a:t>
            </a: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hlinkClick r:id="rId3"/>
              </a:rPr>
              <a:t>lhenderson@rivcons.com</a:t>
            </a:r>
            <a:endParaRPr lang="en-US" b="1" spc="150" dirty="0" smtClean="0">
              <a:ln w="11430"/>
              <a:solidFill>
                <a:srgbClr val="F8F8F8"/>
              </a:solidFill>
              <a:effectLst>
                <a:outerShdw blurRad="25400" algn="tl" rotWithShape="0">
                  <a:srgbClr val="000000">
                    <a:alpha val="43000"/>
                  </a:srgbClr>
                </a:outerShdw>
              </a:effectLst>
            </a:endParaRPr>
          </a:p>
          <a:p>
            <a:pPr lvl="1">
              <a:lnSpc>
                <a:spcPct val="90000"/>
              </a:lnSpc>
              <a:defRPr/>
            </a:pPr>
            <a:r>
              <a:rPr lang="en-US" b="1" spc="150" dirty="0" err="1" smtClean="0">
                <a:ln w="11430"/>
                <a:solidFill>
                  <a:srgbClr val="F8F8F8"/>
                </a:solidFill>
                <a:effectLst>
                  <a:outerShdw blurRad="25400" algn="tl" rotWithShape="0">
                    <a:srgbClr val="000000">
                      <a:alpha val="43000"/>
                    </a:srgbClr>
                  </a:outerShdw>
                </a:effectLst>
              </a:rPr>
              <a:t>clinic@shyness.com</a:t>
            </a:r>
            <a:r>
              <a:rPr lang="en-US" b="1" spc="150" dirty="0" smtClean="0">
                <a:ln w="11430"/>
                <a:solidFill>
                  <a:srgbClr val="F8F8F8"/>
                </a:solidFill>
                <a:effectLst>
                  <a:outerShdw blurRad="25400" algn="tl" rotWithShape="0">
                    <a:srgbClr val="000000">
                      <a:alpha val="43000"/>
                    </a:srgbClr>
                  </a:outerShdw>
                </a:effectLst>
              </a:rPr>
              <a:t>	</a:t>
            </a:r>
          </a:p>
          <a:p>
            <a:pPr lvl="1">
              <a:lnSpc>
                <a:spcPct val="90000"/>
              </a:lnSpc>
              <a:defRPr/>
            </a:pPr>
            <a:r>
              <a:rPr lang="en-US" b="1" spc="150" dirty="0" err="1" smtClean="0">
                <a:ln w="11430"/>
                <a:solidFill>
                  <a:srgbClr val="F8F8F8"/>
                </a:solidFill>
                <a:effectLst>
                  <a:outerShdw blurRad="25400" algn="tl" rotWithShape="0">
                    <a:srgbClr val="000000">
                      <a:alpha val="43000"/>
                    </a:srgbClr>
                  </a:outerShdw>
                </a:effectLst>
              </a:rPr>
              <a:t>www.shyness.com</a:t>
            </a:r>
            <a:r>
              <a:rPr lang="en-US" b="1" spc="150" dirty="0" smtClean="0">
                <a:ln w="11430"/>
                <a:solidFill>
                  <a:srgbClr val="F8F8F8"/>
                </a:solidFill>
                <a:effectLst>
                  <a:outerShdw blurRad="25400" algn="tl" rotWithShape="0">
                    <a:srgbClr val="000000">
                      <a:alpha val="43000"/>
                    </a:srgbClr>
                  </a:outerShdw>
                </a:effectLst>
              </a:rPr>
              <a:t> </a:t>
            </a:r>
          </a:p>
          <a:p>
            <a:pPr lvl="1">
              <a:lnSpc>
                <a:spcPct val="90000"/>
              </a:lnSpc>
              <a:defRPr/>
            </a:pPr>
            <a:r>
              <a:rPr lang="en-US" b="1" spc="150" dirty="0" smtClean="0">
                <a:ln w="11430"/>
                <a:solidFill>
                  <a:srgbClr val="F8F8F8"/>
                </a:solidFill>
                <a:effectLst>
                  <a:outerShdw blurRad="25400" algn="tl" rotWithShape="0">
                    <a:srgbClr val="000000">
                      <a:alpha val="43000"/>
                    </a:srgbClr>
                  </a:outerShdw>
                </a:effectLst>
              </a:rPr>
              <a:t>www.thecourage2lead.com	</a:t>
            </a:r>
            <a:r>
              <a:rPr lang="en-US" sz="1600" b="1" spc="150" dirty="0" smtClean="0">
                <a:ln w="11430"/>
                <a:solidFill>
                  <a:srgbClr val="F8F8F8"/>
                </a:solidFill>
                <a:effectLst>
                  <a:outerShdw blurRad="25400" algn="tl" rotWithShape="0">
                    <a:srgbClr val="000000">
                      <a:alpha val="43000"/>
                    </a:srgbClr>
                  </a:outerShdw>
                </a:effectLst>
              </a:rPr>
              <a:t>						 		</a:t>
            </a:r>
          </a:p>
          <a:p>
            <a:pPr lvl="1">
              <a:lnSpc>
                <a:spcPct val="90000"/>
              </a:lnSpc>
              <a:defRPr/>
            </a:pPr>
            <a:r>
              <a:rPr lang="en-US" sz="1600" b="1" spc="150" dirty="0" smtClean="0">
                <a:ln w="11430"/>
                <a:solidFill>
                  <a:srgbClr val="F8F8F8"/>
                </a:solidFill>
                <a:effectLst>
                  <a:outerShdw blurRad="25400" algn="tl" rotWithShape="0">
                    <a:srgbClr val="000000">
                      <a:alpha val="43000"/>
                    </a:srgbClr>
                  </a:outerShdw>
                </a:effectLst>
              </a:rPr>
              <a:t>					</a:t>
            </a:r>
          </a:p>
          <a:p>
            <a:pPr lvl="1">
              <a:lnSpc>
                <a:spcPct val="90000"/>
              </a:lnSpc>
              <a:defRPr/>
            </a:pPr>
            <a:endParaRPr lang="en-US" sz="1600" b="1" spc="150" dirty="0" smtClean="0">
              <a:ln w="11430"/>
              <a:solidFill>
                <a:srgbClr val="F8F8F8"/>
              </a:solidFill>
              <a:effectLst>
                <a:outerShdw blurRad="25400" algn="tl" rotWithShape="0">
                  <a:srgbClr val="000000">
                    <a:alpha val="43000"/>
                  </a:srgbClr>
                </a:outerShdw>
              </a:effectLst>
            </a:endParaRPr>
          </a:p>
          <a:p>
            <a:pPr lvl="1">
              <a:lnSpc>
                <a:spcPct val="90000"/>
              </a:lnSpc>
              <a:defRPr/>
            </a:pPr>
            <a:endParaRPr lang="en-US" sz="1600" b="1" spc="150" dirty="0" smtClean="0">
              <a:ln w="11430"/>
              <a:solidFill>
                <a:srgbClr val="F8F8F8"/>
              </a:solidFill>
              <a:effectLst>
                <a:outerShdw blurRad="25400" algn="tl" rotWithShape="0">
                  <a:srgbClr val="000000">
                    <a:alpha val="43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effectLst>
            <a:outerShdw blurRad="63500" dist="17961" dir="2700000" algn="ctr" rotWithShape="0">
              <a:schemeClr val="bg2"/>
            </a:outerShdw>
          </a:effectLst>
        </p:spPr>
        <p:txBody>
          <a:bodyPr/>
          <a:lstStyle/>
          <a:p>
            <a:pPr>
              <a:defRPr/>
            </a:pPr>
            <a:r>
              <a:rPr lang="en-US" dirty="0" smtClean="0">
                <a:cs typeface="+mj-cs"/>
              </a:rPr>
              <a:t>Three Vicious Cycles</a:t>
            </a:r>
          </a:p>
        </p:txBody>
      </p:sp>
      <p:sp>
        <p:nvSpPr>
          <p:cNvPr id="26627" name="Rectangle 3"/>
          <p:cNvSpPr>
            <a:spLocks noChangeArrowheads="1"/>
          </p:cNvSpPr>
          <p:nvPr/>
        </p:nvSpPr>
        <p:spPr bwMode="auto">
          <a:xfrm>
            <a:off x="520700" y="1739900"/>
            <a:ext cx="8102600" cy="4292600"/>
          </a:xfrm>
          <a:prstGeom prst="rect">
            <a:avLst/>
          </a:prstGeom>
          <a:noFill/>
          <a:ln w="1270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28" name="Rectangle 4"/>
          <p:cNvSpPr>
            <a:spLocks noChangeArrowheads="1"/>
          </p:cNvSpPr>
          <p:nvPr/>
        </p:nvSpPr>
        <p:spPr bwMode="auto">
          <a:xfrm>
            <a:off x="609600" y="1828800"/>
            <a:ext cx="8077200" cy="41910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29" name="Rectangle 5"/>
          <p:cNvSpPr>
            <a:spLocks noChangeArrowheads="1"/>
          </p:cNvSpPr>
          <p:nvPr/>
        </p:nvSpPr>
        <p:spPr bwMode="auto">
          <a:xfrm>
            <a:off x="1852613" y="5468938"/>
            <a:ext cx="16192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C00000"/>
                </a:solidFill>
                <a:cs typeface="+mn-cs"/>
              </a:rPr>
              <a:t>Approach</a:t>
            </a:r>
          </a:p>
        </p:txBody>
      </p:sp>
      <p:sp>
        <p:nvSpPr>
          <p:cNvPr id="26630" name="Rectangle 6"/>
          <p:cNvSpPr>
            <a:spLocks noChangeArrowheads="1"/>
          </p:cNvSpPr>
          <p:nvPr/>
        </p:nvSpPr>
        <p:spPr bwMode="auto">
          <a:xfrm>
            <a:off x="2289175" y="2506663"/>
            <a:ext cx="7461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C00000"/>
                </a:solidFill>
                <a:cs typeface="+mn-cs"/>
              </a:rPr>
              <a:t>fear</a:t>
            </a:r>
          </a:p>
        </p:txBody>
      </p:sp>
      <p:sp>
        <p:nvSpPr>
          <p:cNvPr id="26631" name="Rectangle 7"/>
          <p:cNvSpPr>
            <a:spLocks noChangeArrowheads="1"/>
          </p:cNvSpPr>
          <p:nvPr/>
        </p:nvSpPr>
        <p:spPr bwMode="auto">
          <a:xfrm>
            <a:off x="1749425" y="4587875"/>
            <a:ext cx="1843088"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C00000"/>
                </a:solidFill>
                <a:cs typeface="+mn-cs"/>
              </a:rPr>
              <a:t>negative </a:t>
            </a:r>
          </a:p>
          <a:p>
            <a:pPr>
              <a:defRPr/>
            </a:pPr>
            <a:r>
              <a:rPr lang="en-US" b="1" i="0">
                <a:solidFill>
                  <a:srgbClr val="C00000"/>
                </a:solidFill>
                <a:cs typeface="+mn-cs"/>
              </a:rPr>
              <a:t>predictions</a:t>
            </a:r>
          </a:p>
        </p:txBody>
      </p:sp>
      <p:sp>
        <p:nvSpPr>
          <p:cNvPr id="26632" name="Rectangle 8"/>
          <p:cNvSpPr>
            <a:spLocks noChangeArrowheads="1"/>
          </p:cNvSpPr>
          <p:nvPr/>
        </p:nvSpPr>
        <p:spPr bwMode="auto">
          <a:xfrm>
            <a:off x="5648325" y="5468938"/>
            <a:ext cx="19446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dirty="0">
                <a:solidFill>
                  <a:srgbClr val="714400"/>
                </a:solidFill>
                <a:cs typeface="+mn-cs"/>
              </a:rPr>
              <a:t>Resentment</a:t>
            </a:r>
          </a:p>
        </p:txBody>
      </p:sp>
      <p:sp>
        <p:nvSpPr>
          <p:cNvPr id="26633" name="Rectangle 9"/>
          <p:cNvSpPr>
            <a:spLocks noChangeArrowheads="1"/>
          </p:cNvSpPr>
          <p:nvPr/>
        </p:nvSpPr>
        <p:spPr bwMode="auto">
          <a:xfrm>
            <a:off x="6043613" y="2506663"/>
            <a:ext cx="10112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714400"/>
                </a:solidFill>
                <a:cs typeface="+mn-cs"/>
              </a:rPr>
              <a:t>anger</a:t>
            </a:r>
          </a:p>
        </p:txBody>
      </p:sp>
      <p:sp>
        <p:nvSpPr>
          <p:cNvPr id="26634" name="Rectangle 10"/>
          <p:cNvSpPr>
            <a:spLocks noChangeArrowheads="1"/>
          </p:cNvSpPr>
          <p:nvPr/>
        </p:nvSpPr>
        <p:spPr bwMode="auto">
          <a:xfrm>
            <a:off x="5599113" y="4587875"/>
            <a:ext cx="19446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dirty="0">
                <a:solidFill>
                  <a:srgbClr val="714400"/>
                </a:solidFill>
                <a:cs typeface="+mn-cs"/>
              </a:rPr>
              <a:t>other-blame</a:t>
            </a:r>
          </a:p>
        </p:txBody>
      </p:sp>
      <p:sp>
        <p:nvSpPr>
          <p:cNvPr id="26635" name="Rectangle 11"/>
          <p:cNvSpPr>
            <a:spLocks noChangeArrowheads="1"/>
          </p:cNvSpPr>
          <p:nvPr/>
        </p:nvSpPr>
        <p:spPr bwMode="auto">
          <a:xfrm>
            <a:off x="3789363" y="5468938"/>
            <a:ext cx="17287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008000"/>
                </a:solidFill>
                <a:cs typeface="+mn-cs"/>
              </a:rPr>
              <a:t>Avoidance</a:t>
            </a:r>
          </a:p>
        </p:txBody>
      </p:sp>
      <p:sp>
        <p:nvSpPr>
          <p:cNvPr id="26636" name="Rectangle 12"/>
          <p:cNvSpPr>
            <a:spLocks noChangeArrowheads="1"/>
          </p:cNvSpPr>
          <p:nvPr/>
        </p:nvSpPr>
        <p:spPr bwMode="auto">
          <a:xfrm>
            <a:off x="4025900" y="2506663"/>
            <a:ext cx="11588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008000"/>
                </a:solidFill>
                <a:cs typeface="+mn-cs"/>
              </a:rPr>
              <a:t>shame</a:t>
            </a:r>
          </a:p>
        </p:txBody>
      </p:sp>
      <p:sp>
        <p:nvSpPr>
          <p:cNvPr id="26637" name="Rectangle 13"/>
          <p:cNvSpPr>
            <a:spLocks noChangeArrowheads="1"/>
          </p:cNvSpPr>
          <p:nvPr/>
        </p:nvSpPr>
        <p:spPr bwMode="auto">
          <a:xfrm>
            <a:off x="3752850" y="4587875"/>
            <a:ext cx="170497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008000"/>
                </a:solidFill>
                <a:cs typeface="+mn-cs"/>
              </a:rPr>
              <a:t>self-blame</a:t>
            </a:r>
          </a:p>
        </p:txBody>
      </p:sp>
      <p:grpSp>
        <p:nvGrpSpPr>
          <p:cNvPr id="16397" name="Group 30"/>
          <p:cNvGrpSpPr>
            <a:grpSpLocks/>
          </p:cNvGrpSpPr>
          <p:nvPr/>
        </p:nvGrpSpPr>
        <p:grpSpPr bwMode="auto">
          <a:xfrm>
            <a:off x="1939925" y="3108325"/>
            <a:ext cx="5184775" cy="1330325"/>
            <a:chOff x="1222" y="1958"/>
            <a:chExt cx="3266" cy="838"/>
          </a:xfrm>
        </p:grpSpPr>
        <p:sp>
          <p:nvSpPr>
            <p:cNvPr id="26638" name="Line 14"/>
            <p:cNvSpPr>
              <a:spLocks noChangeShapeType="1"/>
            </p:cNvSpPr>
            <p:nvPr/>
          </p:nvSpPr>
          <p:spPr bwMode="auto">
            <a:xfrm>
              <a:off x="1932" y="2070"/>
              <a:ext cx="586" cy="567"/>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39" name="Line 15"/>
            <p:cNvSpPr>
              <a:spLocks noChangeShapeType="1"/>
            </p:cNvSpPr>
            <p:nvPr/>
          </p:nvSpPr>
          <p:spPr bwMode="auto">
            <a:xfrm flipH="1">
              <a:off x="1863" y="2076"/>
              <a:ext cx="728" cy="62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grpSp>
          <p:nvGrpSpPr>
            <p:cNvPr id="16405" name="Group 19"/>
            <p:cNvGrpSpPr>
              <a:grpSpLocks/>
            </p:cNvGrpSpPr>
            <p:nvPr/>
          </p:nvGrpSpPr>
          <p:grpSpPr bwMode="auto">
            <a:xfrm>
              <a:off x="1222" y="1958"/>
              <a:ext cx="832" cy="838"/>
              <a:chOff x="1222" y="1958"/>
              <a:chExt cx="832" cy="838"/>
            </a:xfrm>
          </p:grpSpPr>
          <p:sp>
            <p:nvSpPr>
              <p:cNvPr id="26640" name="Oval 16"/>
              <p:cNvSpPr>
                <a:spLocks noChangeArrowheads="1"/>
              </p:cNvSpPr>
              <p:nvPr/>
            </p:nvSpPr>
            <p:spPr bwMode="auto">
              <a:xfrm>
                <a:off x="1222" y="1958"/>
                <a:ext cx="832" cy="838"/>
              </a:xfrm>
              <a:prstGeom prst="ellipse">
                <a:avLst/>
              </a:prstGeom>
              <a:noFill/>
              <a:ln w="1016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41" name="Freeform 17"/>
              <p:cNvSpPr>
                <a:spLocks/>
              </p:cNvSpPr>
              <p:nvPr/>
            </p:nvSpPr>
            <p:spPr bwMode="auto">
              <a:xfrm>
                <a:off x="1865" y="2601"/>
                <a:ext cx="130" cy="131"/>
              </a:xfrm>
              <a:custGeom>
                <a:avLst/>
                <a:gdLst>
                  <a:gd name="T0" fmla="*/ 0 w 130"/>
                  <a:gd name="T1" fmla="*/ 0 h 131"/>
                  <a:gd name="T2" fmla="*/ 0 w 130"/>
                  <a:gd name="T3" fmla="*/ 130 h 131"/>
                  <a:gd name="T4" fmla="*/ 129 w 130"/>
                  <a:gd name="T5" fmla="*/ 130 h 131"/>
                  <a:gd name="T6" fmla="*/ 0 w 130"/>
                  <a:gd name="T7" fmla="*/ 0 h 131"/>
                </a:gdLst>
                <a:ahLst/>
                <a:cxnLst>
                  <a:cxn ang="0">
                    <a:pos x="T0" y="T1"/>
                  </a:cxn>
                  <a:cxn ang="0">
                    <a:pos x="T2" y="T3"/>
                  </a:cxn>
                  <a:cxn ang="0">
                    <a:pos x="T4" y="T5"/>
                  </a:cxn>
                  <a:cxn ang="0">
                    <a:pos x="T6" y="T7"/>
                  </a:cxn>
                </a:cxnLst>
                <a:rect l="0" t="0" r="r" b="b"/>
                <a:pathLst>
                  <a:path w="130" h="131">
                    <a:moveTo>
                      <a:pt x="0" y="0"/>
                    </a:moveTo>
                    <a:lnTo>
                      <a:pt x="0" y="130"/>
                    </a:lnTo>
                    <a:lnTo>
                      <a:pt x="129" y="130"/>
                    </a:lnTo>
                    <a:lnTo>
                      <a:pt x="0"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26642" name="Freeform 18"/>
              <p:cNvSpPr>
                <a:spLocks/>
              </p:cNvSpPr>
              <p:nvPr/>
            </p:nvSpPr>
            <p:spPr bwMode="auto">
              <a:xfrm>
                <a:off x="1264" y="2004"/>
                <a:ext cx="127" cy="128"/>
              </a:xfrm>
              <a:custGeom>
                <a:avLst/>
                <a:gdLst>
                  <a:gd name="T0" fmla="*/ 126 w 127"/>
                  <a:gd name="T1" fmla="*/ 127 h 128"/>
                  <a:gd name="T2" fmla="*/ 126 w 127"/>
                  <a:gd name="T3" fmla="*/ 0 h 128"/>
                  <a:gd name="T4" fmla="*/ 0 w 127"/>
                  <a:gd name="T5" fmla="*/ 0 h 128"/>
                  <a:gd name="T6" fmla="*/ 126 w 127"/>
                  <a:gd name="T7" fmla="*/ 127 h 128"/>
                </a:gdLst>
                <a:ahLst/>
                <a:cxnLst>
                  <a:cxn ang="0">
                    <a:pos x="T0" y="T1"/>
                  </a:cxn>
                  <a:cxn ang="0">
                    <a:pos x="T2" y="T3"/>
                  </a:cxn>
                  <a:cxn ang="0">
                    <a:pos x="T4" y="T5"/>
                  </a:cxn>
                  <a:cxn ang="0">
                    <a:pos x="T6" y="T7"/>
                  </a:cxn>
                </a:cxnLst>
                <a:rect l="0" t="0" r="r" b="b"/>
                <a:pathLst>
                  <a:path w="127" h="128">
                    <a:moveTo>
                      <a:pt x="126" y="127"/>
                    </a:moveTo>
                    <a:lnTo>
                      <a:pt x="126" y="0"/>
                    </a:lnTo>
                    <a:lnTo>
                      <a:pt x="0" y="0"/>
                    </a:lnTo>
                    <a:lnTo>
                      <a:pt x="126" y="127"/>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grpSp>
        <p:sp>
          <p:nvSpPr>
            <p:cNvPr id="26644" name="Line 20"/>
            <p:cNvSpPr>
              <a:spLocks noChangeShapeType="1"/>
            </p:cNvSpPr>
            <p:nvPr/>
          </p:nvSpPr>
          <p:spPr bwMode="auto">
            <a:xfrm>
              <a:off x="3171" y="2084"/>
              <a:ext cx="586" cy="597"/>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45" name="Line 21"/>
            <p:cNvSpPr>
              <a:spLocks noChangeShapeType="1"/>
            </p:cNvSpPr>
            <p:nvPr/>
          </p:nvSpPr>
          <p:spPr bwMode="auto">
            <a:xfrm flipH="1">
              <a:off x="3176" y="2095"/>
              <a:ext cx="590" cy="557"/>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grpSp>
          <p:nvGrpSpPr>
            <p:cNvPr id="16408" name="Group 25"/>
            <p:cNvGrpSpPr>
              <a:grpSpLocks/>
            </p:cNvGrpSpPr>
            <p:nvPr/>
          </p:nvGrpSpPr>
          <p:grpSpPr bwMode="auto">
            <a:xfrm>
              <a:off x="2446" y="1958"/>
              <a:ext cx="833" cy="838"/>
              <a:chOff x="2446" y="1958"/>
              <a:chExt cx="833" cy="838"/>
            </a:xfrm>
          </p:grpSpPr>
          <p:sp>
            <p:nvSpPr>
              <p:cNvPr id="26646" name="Oval 22"/>
              <p:cNvSpPr>
                <a:spLocks noChangeArrowheads="1"/>
              </p:cNvSpPr>
              <p:nvPr/>
            </p:nvSpPr>
            <p:spPr bwMode="auto">
              <a:xfrm>
                <a:off x="2446" y="1958"/>
                <a:ext cx="833" cy="838"/>
              </a:xfrm>
              <a:prstGeom prst="ellipse">
                <a:avLst/>
              </a:prstGeom>
              <a:noFill/>
              <a:ln w="1016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47" name="Freeform 23"/>
              <p:cNvSpPr>
                <a:spLocks/>
              </p:cNvSpPr>
              <p:nvPr/>
            </p:nvSpPr>
            <p:spPr bwMode="auto">
              <a:xfrm>
                <a:off x="2472" y="2606"/>
                <a:ext cx="131" cy="130"/>
              </a:xfrm>
              <a:custGeom>
                <a:avLst/>
                <a:gdLst>
                  <a:gd name="T0" fmla="*/ 0 w 131"/>
                  <a:gd name="T1" fmla="*/ 128 h 130"/>
                  <a:gd name="T2" fmla="*/ 129 w 131"/>
                  <a:gd name="T3" fmla="*/ 129 h 130"/>
                  <a:gd name="T4" fmla="*/ 130 w 131"/>
                  <a:gd name="T5" fmla="*/ 0 h 130"/>
                  <a:gd name="T6" fmla="*/ 0 w 131"/>
                  <a:gd name="T7" fmla="*/ 128 h 130"/>
                </a:gdLst>
                <a:ahLst/>
                <a:cxnLst>
                  <a:cxn ang="0">
                    <a:pos x="T0" y="T1"/>
                  </a:cxn>
                  <a:cxn ang="0">
                    <a:pos x="T2" y="T3"/>
                  </a:cxn>
                  <a:cxn ang="0">
                    <a:pos x="T4" y="T5"/>
                  </a:cxn>
                  <a:cxn ang="0">
                    <a:pos x="T6" y="T7"/>
                  </a:cxn>
                </a:cxnLst>
                <a:rect l="0" t="0" r="r" b="b"/>
                <a:pathLst>
                  <a:path w="131" h="130">
                    <a:moveTo>
                      <a:pt x="0" y="128"/>
                    </a:moveTo>
                    <a:lnTo>
                      <a:pt x="129" y="129"/>
                    </a:lnTo>
                    <a:lnTo>
                      <a:pt x="130" y="0"/>
                    </a:lnTo>
                    <a:lnTo>
                      <a:pt x="0" y="128"/>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26648" name="Freeform 24"/>
              <p:cNvSpPr>
                <a:spLocks/>
              </p:cNvSpPr>
              <p:nvPr/>
            </p:nvSpPr>
            <p:spPr bwMode="auto">
              <a:xfrm>
                <a:off x="3076" y="2019"/>
                <a:ext cx="132" cy="130"/>
              </a:xfrm>
              <a:custGeom>
                <a:avLst/>
                <a:gdLst>
                  <a:gd name="T0" fmla="*/ 131 w 132"/>
                  <a:gd name="T1" fmla="*/ 0 h 130"/>
                  <a:gd name="T2" fmla="*/ 0 w 132"/>
                  <a:gd name="T3" fmla="*/ 0 h 130"/>
                  <a:gd name="T4" fmla="*/ 0 w 132"/>
                  <a:gd name="T5" fmla="*/ 129 h 130"/>
                  <a:gd name="T6" fmla="*/ 131 w 132"/>
                  <a:gd name="T7" fmla="*/ 0 h 130"/>
                </a:gdLst>
                <a:ahLst/>
                <a:cxnLst>
                  <a:cxn ang="0">
                    <a:pos x="T0" y="T1"/>
                  </a:cxn>
                  <a:cxn ang="0">
                    <a:pos x="T2" y="T3"/>
                  </a:cxn>
                  <a:cxn ang="0">
                    <a:pos x="T4" y="T5"/>
                  </a:cxn>
                  <a:cxn ang="0">
                    <a:pos x="T6" y="T7"/>
                  </a:cxn>
                </a:cxnLst>
                <a:rect l="0" t="0" r="r" b="b"/>
                <a:pathLst>
                  <a:path w="132" h="130">
                    <a:moveTo>
                      <a:pt x="131" y="0"/>
                    </a:moveTo>
                    <a:lnTo>
                      <a:pt x="0" y="0"/>
                    </a:lnTo>
                    <a:lnTo>
                      <a:pt x="0" y="129"/>
                    </a:lnTo>
                    <a:lnTo>
                      <a:pt x="131"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16409" name="Group 29"/>
            <p:cNvGrpSpPr>
              <a:grpSpLocks/>
            </p:cNvGrpSpPr>
            <p:nvPr/>
          </p:nvGrpSpPr>
          <p:grpSpPr bwMode="auto">
            <a:xfrm>
              <a:off x="3656" y="1958"/>
              <a:ext cx="832" cy="838"/>
              <a:chOff x="3656" y="1958"/>
              <a:chExt cx="832" cy="838"/>
            </a:xfrm>
          </p:grpSpPr>
          <p:sp>
            <p:nvSpPr>
              <p:cNvPr id="26650" name="Oval 26"/>
              <p:cNvSpPr>
                <a:spLocks noChangeArrowheads="1"/>
              </p:cNvSpPr>
              <p:nvPr/>
            </p:nvSpPr>
            <p:spPr bwMode="auto">
              <a:xfrm>
                <a:off x="3656" y="1958"/>
                <a:ext cx="832" cy="838"/>
              </a:xfrm>
              <a:prstGeom prst="ellipse">
                <a:avLst/>
              </a:prstGeom>
              <a:noFill/>
              <a:ln w="1016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51" name="Freeform 27"/>
              <p:cNvSpPr>
                <a:spLocks/>
              </p:cNvSpPr>
              <p:nvPr/>
            </p:nvSpPr>
            <p:spPr bwMode="auto">
              <a:xfrm>
                <a:off x="4299" y="2601"/>
                <a:ext cx="130" cy="131"/>
              </a:xfrm>
              <a:custGeom>
                <a:avLst/>
                <a:gdLst>
                  <a:gd name="T0" fmla="*/ 0 w 130"/>
                  <a:gd name="T1" fmla="*/ 0 h 131"/>
                  <a:gd name="T2" fmla="*/ 0 w 130"/>
                  <a:gd name="T3" fmla="*/ 130 h 131"/>
                  <a:gd name="T4" fmla="*/ 129 w 130"/>
                  <a:gd name="T5" fmla="*/ 130 h 131"/>
                  <a:gd name="T6" fmla="*/ 0 w 130"/>
                  <a:gd name="T7" fmla="*/ 0 h 131"/>
                </a:gdLst>
                <a:ahLst/>
                <a:cxnLst>
                  <a:cxn ang="0">
                    <a:pos x="T0" y="T1"/>
                  </a:cxn>
                  <a:cxn ang="0">
                    <a:pos x="T2" y="T3"/>
                  </a:cxn>
                  <a:cxn ang="0">
                    <a:pos x="T4" y="T5"/>
                  </a:cxn>
                  <a:cxn ang="0">
                    <a:pos x="T6" y="T7"/>
                  </a:cxn>
                </a:cxnLst>
                <a:rect l="0" t="0" r="r" b="b"/>
                <a:pathLst>
                  <a:path w="130" h="131">
                    <a:moveTo>
                      <a:pt x="0" y="0"/>
                    </a:moveTo>
                    <a:lnTo>
                      <a:pt x="0" y="130"/>
                    </a:lnTo>
                    <a:lnTo>
                      <a:pt x="129" y="130"/>
                    </a:lnTo>
                    <a:lnTo>
                      <a:pt x="0" y="0"/>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sp>
            <p:nvSpPr>
              <p:cNvPr id="26652" name="Freeform 28"/>
              <p:cNvSpPr>
                <a:spLocks/>
              </p:cNvSpPr>
              <p:nvPr/>
            </p:nvSpPr>
            <p:spPr bwMode="auto">
              <a:xfrm>
                <a:off x="3698" y="2004"/>
                <a:ext cx="127" cy="128"/>
              </a:xfrm>
              <a:custGeom>
                <a:avLst/>
                <a:gdLst>
                  <a:gd name="T0" fmla="*/ 126 w 127"/>
                  <a:gd name="T1" fmla="*/ 127 h 128"/>
                  <a:gd name="T2" fmla="*/ 126 w 127"/>
                  <a:gd name="T3" fmla="*/ 0 h 128"/>
                  <a:gd name="T4" fmla="*/ 0 w 127"/>
                  <a:gd name="T5" fmla="*/ 0 h 128"/>
                  <a:gd name="T6" fmla="*/ 126 w 127"/>
                  <a:gd name="T7" fmla="*/ 127 h 128"/>
                </a:gdLst>
                <a:ahLst/>
                <a:cxnLst>
                  <a:cxn ang="0">
                    <a:pos x="T0" y="T1"/>
                  </a:cxn>
                  <a:cxn ang="0">
                    <a:pos x="T2" y="T3"/>
                  </a:cxn>
                  <a:cxn ang="0">
                    <a:pos x="T4" y="T5"/>
                  </a:cxn>
                  <a:cxn ang="0">
                    <a:pos x="T6" y="T7"/>
                  </a:cxn>
                </a:cxnLst>
                <a:rect l="0" t="0" r="r" b="b"/>
                <a:pathLst>
                  <a:path w="127" h="128">
                    <a:moveTo>
                      <a:pt x="126" y="127"/>
                    </a:moveTo>
                    <a:lnTo>
                      <a:pt x="126" y="0"/>
                    </a:lnTo>
                    <a:lnTo>
                      <a:pt x="0" y="0"/>
                    </a:lnTo>
                    <a:lnTo>
                      <a:pt x="126" y="127"/>
                    </a:lnTo>
                  </a:path>
                </a:pathLst>
              </a:custGeom>
              <a:solidFill>
                <a:schemeClr val="hlink"/>
              </a:solidFill>
              <a:ln w="12700"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cs typeface="+mn-cs"/>
                </a:endParaRPr>
              </a:p>
            </p:txBody>
          </p:sp>
        </p:grpSp>
      </p:grpSp>
      <p:sp>
        <p:nvSpPr>
          <p:cNvPr id="26655" name="Rectangle 31"/>
          <p:cNvSpPr>
            <a:spLocks noChangeArrowheads="1"/>
          </p:cNvSpPr>
          <p:nvPr/>
        </p:nvSpPr>
        <p:spPr bwMode="auto">
          <a:xfrm>
            <a:off x="715963" y="1884363"/>
            <a:ext cx="185896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dirty="0">
                <a:solidFill>
                  <a:srgbClr val="C00000"/>
                </a:solidFill>
                <a:cs typeface="+mn-cs"/>
              </a:rPr>
              <a:t>Fight/Flight</a:t>
            </a:r>
          </a:p>
        </p:txBody>
      </p:sp>
      <p:sp>
        <p:nvSpPr>
          <p:cNvPr id="26656" name="Rectangle 32"/>
          <p:cNvSpPr>
            <a:spLocks noChangeArrowheads="1"/>
          </p:cNvSpPr>
          <p:nvPr/>
        </p:nvSpPr>
        <p:spPr bwMode="auto">
          <a:xfrm>
            <a:off x="2963863" y="1884363"/>
            <a:ext cx="279876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dirty="0">
                <a:solidFill>
                  <a:srgbClr val="008000"/>
                </a:solidFill>
                <a:cs typeface="+mn-cs"/>
              </a:rPr>
              <a:t>Shame/self-blame</a:t>
            </a:r>
          </a:p>
        </p:txBody>
      </p:sp>
      <p:sp>
        <p:nvSpPr>
          <p:cNvPr id="26657" name="Rectangle 33"/>
          <p:cNvSpPr>
            <a:spLocks noChangeArrowheads="1"/>
          </p:cNvSpPr>
          <p:nvPr/>
        </p:nvSpPr>
        <p:spPr bwMode="auto">
          <a:xfrm>
            <a:off x="5838825" y="1884363"/>
            <a:ext cx="289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1" i="0">
                <a:solidFill>
                  <a:srgbClr val="714400"/>
                </a:solidFill>
                <a:cs typeface="+mn-cs"/>
              </a:rPr>
              <a:t>Anger/other-blame</a:t>
            </a:r>
          </a:p>
        </p:txBody>
      </p:sp>
      <p:sp>
        <p:nvSpPr>
          <p:cNvPr id="26658" name="Line 34"/>
          <p:cNvSpPr>
            <a:spLocks noChangeShapeType="1"/>
          </p:cNvSpPr>
          <p:nvPr/>
        </p:nvSpPr>
        <p:spPr bwMode="auto">
          <a:xfrm>
            <a:off x="793750" y="2362200"/>
            <a:ext cx="77851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
        <p:nvSpPr>
          <p:cNvPr id="26659" name="Line 35"/>
          <p:cNvSpPr>
            <a:spLocks noChangeShapeType="1"/>
          </p:cNvSpPr>
          <p:nvPr/>
        </p:nvSpPr>
        <p:spPr bwMode="auto">
          <a:xfrm>
            <a:off x="793750" y="5435600"/>
            <a:ext cx="77851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untitled 1">
  <a:themeElements>
    <a:clrScheme name="">
      <a:dk1>
        <a:srgbClr val="000000"/>
      </a:dk1>
      <a:lt1>
        <a:srgbClr val="FFFFFF"/>
      </a:lt1>
      <a:dk2>
        <a:srgbClr val="00279F"/>
      </a:dk2>
      <a:lt2>
        <a:srgbClr val="FFFFFF"/>
      </a:lt2>
      <a:accent1>
        <a:srgbClr val="FE9B03"/>
      </a:accent1>
      <a:accent2>
        <a:srgbClr val="114FFB"/>
      </a:accent2>
      <a:accent3>
        <a:srgbClr val="AAACCD"/>
      </a:accent3>
      <a:accent4>
        <a:srgbClr val="DADADA"/>
      </a:accent4>
      <a:accent5>
        <a:srgbClr val="FECBAA"/>
      </a:accent5>
      <a:accent6>
        <a:srgbClr val="0E47E3"/>
      </a:accent6>
      <a:hlink>
        <a:srgbClr val="CECECE"/>
      </a:hlink>
      <a:folHlink>
        <a:srgbClr val="8CF4EA"/>
      </a:folHlink>
    </a:clrScheme>
    <a:fontScheme name="untitled 1">
      <a:majorFont>
        <a:latin typeface="Times"/>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5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2">
            <a:alpha val="5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279F"/>
    </a:dk2>
    <a:lt2>
      <a:srgbClr val="FFFFFF"/>
    </a:lt2>
    <a:accent1>
      <a:srgbClr val="FE9B03"/>
    </a:accent1>
    <a:accent2>
      <a:srgbClr val="114FFB"/>
    </a:accent2>
    <a:accent3>
      <a:srgbClr val="AAACCD"/>
    </a:accent3>
    <a:accent4>
      <a:srgbClr val="DADADA"/>
    </a:accent4>
    <a:accent5>
      <a:srgbClr val="FECBAA"/>
    </a:accent5>
    <a:accent6>
      <a:srgbClr val="0E47E3"/>
    </a:accent6>
    <a:hlink>
      <a:srgbClr val="CECECE"/>
    </a:hlink>
    <a:folHlink>
      <a:srgbClr val="8CF4EA"/>
    </a:folHlink>
  </a:clrScheme>
</a:themeOverride>
</file>

<file path=docProps/app.xml><?xml version="1.0" encoding="utf-8"?>
<Properties xmlns="http://schemas.openxmlformats.org/officeDocument/2006/extended-properties" xmlns:vt="http://schemas.openxmlformats.org/officeDocument/2006/docPropsVTypes">
  <Template>Austin-Duo-2300:Applications:PowerPoint:Templates:On Screen &amp; 35mm Slides:multbars.ppt - Multiple Bars</Template>
  <TotalTime>15345</TotalTime>
  <Pages>26</Pages>
  <Words>7258</Words>
  <Application>Microsoft Macintosh PowerPoint</Application>
  <PresentationFormat>On-screen Show (4:3)</PresentationFormat>
  <Paragraphs>1157</Paragraphs>
  <Slides>89</Slides>
  <Notes>56</Notes>
  <HiddenSlides>10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untitled 1</vt:lpstr>
      <vt:lpstr>Compassionate Social Fitness:  Theory and Practice</vt:lpstr>
      <vt:lpstr>Overview</vt:lpstr>
      <vt:lpstr>Overview (cont.)</vt:lpstr>
      <vt:lpstr>The Experience of Shyness SAD FIXS</vt:lpstr>
      <vt:lpstr>Perspectives: Integrated</vt:lpstr>
      <vt:lpstr>Social Fitness Model</vt:lpstr>
      <vt:lpstr>Social Fitness Model (cont.)</vt:lpstr>
      <vt:lpstr>Social Fitness: Cognition and Emotion</vt:lpstr>
      <vt:lpstr>Three Vicious Cycles</vt:lpstr>
      <vt:lpstr>Three Compassionate Cycles</vt:lpstr>
      <vt:lpstr>Blaming Others and Empathy: High School Sample</vt:lpstr>
      <vt:lpstr>Social Fitness Training</vt:lpstr>
      <vt:lpstr>Stanford Students Changed Self-blaming Attributions and Reduced Shame in Eight-week Groups</vt:lpstr>
      <vt:lpstr>Results</vt:lpstr>
      <vt:lpstr>Results</vt:lpstr>
      <vt:lpstr>Shame and Anger in Shyness: Clinic Sample</vt:lpstr>
      <vt:lpstr>Shame And Anger In College Student Sample</vt:lpstr>
      <vt:lpstr>Anger-supporting AT’s about Others (EOS): Students</vt:lpstr>
      <vt:lpstr>Anger-supporting Thoughts and Beliefs  Shy Students vs. Clinic Sample</vt:lpstr>
      <vt:lpstr>Challenging Negative Attributions and Beliefs about Self and Others</vt:lpstr>
      <vt:lpstr>The “Henderson/Zimbardo” Shyness Questionnaire</vt:lpstr>
      <vt:lpstr>ShyQ. (at www.shyness.com)</vt:lpstr>
      <vt:lpstr>Henderson’s Research: Individualism Gone Awry?</vt:lpstr>
      <vt:lpstr>Are the Shy Exceptional Leaders?  </vt:lpstr>
      <vt:lpstr>Shy Leaders Study</vt:lpstr>
      <vt:lpstr>Shy Leaders: Preliminary Findings</vt:lpstr>
      <vt:lpstr>Vision: A Shy Revolution</vt:lpstr>
      <vt:lpstr>      Compassion-Focused Therapy Paul Gilbert, Ph.D.</vt:lpstr>
      <vt:lpstr>PowerPoint Presentation</vt:lpstr>
      <vt:lpstr>How did CFT Start</vt:lpstr>
      <vt:lpstr>What is helpful</vt:lpstr>
      <vt:lpstr>Nature of the problem</vt:lpstr>
      <vt:lpstr>Basic Philosophy is That:</vt:lpstr>
      <vt:lpstr>Why Zebras don’t get ulcers!</vt:lpstr>
      <vt:lpstr>PowerPoint Presentation</vt:lpstr>
      <vt:lpstr>Types of Affect Regulator Systems</vt:lpstr>
      <vt:lpstr>‘Brain-storming’ exercise</vt:lpstr>
      <vt:lpstr>PowerPoint Presentation</vt:lpstr>
      <vt:lpstr>PowerPoint Presentation</vt:lpstr>
      <vt:lpstr>PowerPoint Presentation</vt:lpstr>
      <vt:lpstr>PowerPoint Presentation</vt:lpstr>
      <vt:lpstr>Menu of Protective/Defensive Emotions</vt:lpstr>
      <vt:lpstr>Automatic threat/protection strategies found in nature</vt:lpstr>
      <vt:lpstr>PowerPoint Presentation</vt:lpstr>
      <vt:lpstr>PowerPoint Presentation</vt:lpstr>
      <vt:lpstr>The Mammalian Importance of Caring Minds</vt:lpstr>
      <vt:lpstr>PowerPoint Presentation</vt:lpstr>
      <vt:lpstr>Evolved strategies</vt:lpstr>
      <vt:lpstr>Socially Anxious Example</vt:lpstr>
      <vt:lpstr>Source of threat</vt:lpstr>
      <vt:lpstr>External and internal threats</vt:lpstr>
      <vt:lpstr>Self-monitoring and self-blame as protection</vt:lpstr>
      <vt:lpstr>PowerPoint Presentation</vt:lpstr>
      <vt:lpstr>CHAIR EXERCISE</vt:lpstr>
      <vt:lpstr>PowerPoint Presentation</vt:lpstr>
      <vt:lpstr>Compassionate Mind-Self</vt:lpstr>
      <vt:lpstr>Key Imagery Tasks</vt:lpstr>
      <vt:lpstr> Why imagery?</vt:lpstr>
      <vt:lpstr>Imagery</vt:lpstr>
      <vt:lpstr>Your Safe Place</vt:lpstr>
      <vt:lpstr>Developing Compassion Images</vt:lpstr>
      <vt:lpstr>Compassionate Mind-Self</vt:lpstr>
      <vt:lpstr>Imagery </vt:lpstr>
      <vt:lpstr>Imagining the Compassionate Other/Self </vt:lpstr>
      <vt:lpstr>Compassionate letter writing</vt:lpstr>
      <vt:lpstr>PowerPoint Presentation</vt:lpstr>
      <vt:lpstr>Threat Processing </vt:lpstr>
      <vt:lpstr>Threat relations</vt:lpstr>
      <vt:lpstr>Emotions Fusion</vt:lpstr>
      <vt:lpstr>Emotional Schemas (Robert Leahy)</vt:lpstr>
      <vt:lpstr>Threat Emotions and Conflicts</vt:lpstr>
      <vt:lpstr>Exercise</vt:lpstr>
      <vt:lpstr>PowerPoint Presentation</vt:lpstr>
      <vt:lpstr>PowerPoint Presentation</vt:lpstr>
      <vt:lpstr>Process of Multi Self</vt:lpstr>
      <vt:lpstr>Compassion for the threat Systems</vt:lpstr>
      <vt:lpstr> Fears of Compassion </vt:lpstr>
      <vt:lpstr>Jane: Fear of Compassion/Self</vt:lpstr>
      <vt:lpstr>Jane: Fear of Compassion/Others</vt:lpstr>
      <vt:lpstr>PowerPoint Presentation</vt:lpstr>
      <vt:lpstr>Countering Fear of Compassion</vt:lpstr>
      <vt:lpstr>PowerPoint Presentation</vt:lpstr>
      <vt:lpstr>Compassion Focus</vt:lpstr>
      <vt:lpstr>Compassionate Mind - Alleviation</vt:lpstr>
      <vt:lpstr>Three Compassionate Cycles</vt:lpstr>
      <vt:lpstr>Some Useful Websites</vt:lpstr>
      <vt:lpstr>Further reading</vt:lpstr>
      <vt:lpstr>Remember…….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 Rule</dc:title>
  <dc:subject>Pliant Reearch Elevator Story</dc:subject>
  <dc:creator>Austin Henderson, Jed Harris</dc:creator>
  <cp:keywords/>
  <dc:description/>
  <cp:lastModifiedBy>Austin Henderson</cp:lastModifiedBy>
  <cp:revision>532</cp:revision>
  <cp:lastPrinted>2014-05-08T17:57:16Z</cp:lastPrinted>
  <dcterms:created xsi:type="dcterms:W3CDTF">1998-08-07T10:33:51Z</dcterms:created>
  <dcterms:modified xsi:type="dcterms:W3CDTF">2014-05-10T02:12:36Z</dcterms:modified>
</cp:coreProperties>
</file>